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</p:sldMasterIdLst>
  <p:notesMasterIdLst>
    <p:notesMasterId r:id="rId10"/>
  </p:notesMasterIdLst>
  <p:sldIdLst>
    <p:sldId id="263" r:id="rId5"/>
    <p:sldId id="264" r:id="rId6"/>
    <p:sldId id="262" r:id="rId7"/>
    <p:sldId id="265" r:id="rId8"/>
    <p:sldId id="271" r:id="rId9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A04"/>
    <a:srgbClr val="C21C87"/>
    <a:srgbClr val="1E1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9" autoAdjust="0"/>
  </p:normalViewPr>
  <p:slideViewPr>
    <p:cSldViewPr showGuides="1">
      <p:cViewPr>
        <p:scale>
          <a:sx n="100" d="100"/>
          <a:sy n="100" d="100"/>
        </p:scale>
        <p:origin x="-1296" y="-210"/>
      </p:cViewPr>
      <p:guideLst>
        <p:guide orient="horz" pos="2168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A40B3-4D55-455A-8EE1-BB70FDC1D2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21286-8608-42A6-8483-FFFE1643D3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tags" Target="../tags/tag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tags" Target="../tags/tag7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05200" y="2722180"/>
            <a:ext cx="5475600" cy="46721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单击此处添加您的副标题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05200" y="1743075"/>
            <a:ext cx="5475600" cy="864456"/>
          </a:xfrm>
        </p:spPr>
        <p:txBody>
          <a:bodyPr>
            <a:normAutofit/>
          </a:bodyPr>
          <a:lstStyle>
            <a:lvl1pPr algn="ctr">
              <a:defRPr sz="2800" baseline="0">
                <a:ln w="3175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单击此处添加您的标题文字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12400" y="1011600"/>
            <a:ext cx="7002000" cy="583200"/>
          </a:xfrm>
        </p:spPr>
        <p:txBody>
          <a:bodyPr anchor="t" anchorCtr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112400" y="2217600"/>
            <a:ext cx="7002000" cy="20772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630555" indent="-285750">
              <a:buFont typeface="Arial" panose="020B0604020202020204" pitchFamily="34" charset="0"/>
              <a:buChar char="•"/>
              <a:tabLst>
                <a:tab pos="629920" algn="l"/>
                <a:tab pos="715645" algn="l"/>
              </a:tabLst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68286" y="2714174"/>
            <a:ext cx="5007429" cy="94093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578B18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68286" y="3674609"/>
            <a:ext cx="5007429" cy="76676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 l="14558" t="41307" r="40846" b="11092"/>
          <a:stretch>
            <a:fillRect/>
          </a:stretch>
        </p:blipFill>
        <p:spPr>
          <a:xfrm>
            <a:off x="3707130" y="1514024"/>
            <a:ext cx="1729740" cy="1200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 l="14558" t="41307" r="40846" b="11092"/>
          <a:stretch>
            <a:fillRect/>
          </a:stretch>
        </p:blipFill>
        <p:spPr>
          <a:xfrm>
            <a:off x="235585" y="4862830"/>
            <a:ext cx="2811145" cy="19507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C2061DBB-08A7-4503-9750-00B00168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1026A298-7DD5-4EA5-AAE7-190085570B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279481" y="3279776"/>
            <a:ext cx="1578769" cy="30765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14690" y="2078990"/>
            <a:ext cx="3840002" cy="1074444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578B18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214690" y="3180423"/>
            <a:ext cx="4064792" cy="11545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78B18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78438"/>
            <a:ext cx="3965122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2665379"/>
            <a:ext cx="3965122" cy="352428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80858" y="1778438"/>
            <a:ext cx="3834493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80858" y="2665379"/>
            <a:ext cx="3834493" cy="352428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 l="14558" t="41307" r="40846" b="11092"/>
          <a:stretch>
            <a:fillRect/>
          </a:stretch>
        </p:blipFill>
        <p:spPr>
          <a:xfrm>
            <a:off x="498475" y="4699635"/>
            <a:ext cx="3280410" cy="22771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63486" y="2281012"/>
            <a:ext cx="5617029" cy="1623330"/>
          </a:xfrm>
        </p:spPr>
        <p:txBody>
          <a:bodyPr>
            <a:normAutofit/>
          </a:bodyPr>
          <a:lstStyle>
            <a:lvl1pPr algn="ctr">
              <a:defRPr sz="7200">
                <a:solidFill>
                  <a:srgbClr val="578B18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4014391" y="733425"/>
            <a:ext cx="4478400" cy="5403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19300" y="3052763"/>
            <a:ext cx="5105400" cy="6048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201460"/>
            <a:ext cx="2276475" cy="60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67525" y="3200400"/>
            <a:ext cx="2276475" cy="60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19300" y="3052763"/>
            <a:ext cx="5105400" cy="604837"/>
          </a:xfrm>
        </p:spPr>
        <p:txBody>
          <a:bodyPr anchor="ctr" anchorCtr="0">
            <a:normAutofit/>
          </a:bodyPr>
          <a:lstStyle>
            <a:lvl1pPr algn="ctr"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10" name="任意多边形 9"/>
          <p:cNvSpPr/>
          <p:nvPr/>
        </p:nvSpPr>
        <p:spPr>
          <a:xfrm>
            <a:off x="2019300" y="3053823"/>
            <a:ext cx="257175" cy="752475"/>
          </a:xfrm>
          <a:custGeom>
            <a:avLst/>
            <a:gdLst>
              <a:gd name="connsiteX0" fmla="*/ 0 w 257175"/>
              <a:gd name="connsiteY0" fmla="*/ 0 h 753667"/>
              <a:gd name="connsiteX1" fmla="*/ 257175 w 257175"/>
              <a:gd name="connsiteY1" fmla="*/ 148480 h 753667"/>
              <a:gd name="connsiteX2" fmla="*/ 257175 w 257175"/>
              <a:gd name="connsiteY2" fmla="*/ 753667 h 753667"/>
              <a:gd name="connsiteX3" fmla="*/ 0 w 257175"/>
              <a:gd name="connsiteY3" fmla="*/ 605187 h 75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75" h="753667">
                <a:moveTo>
                  <a:pt x="0" y="0"/>
                </a:moveTo>
                <a:lnTo>
                  <a:pt x="257175" y="148480"/>
                </a:lnTo>
                <a:lnTo>
                  <a:pt x="257175" y="753667"/>
                </a:lnTo>
                <a:lnTo>
                  <a:pt x="0" y="605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flipH="1">
            <a:off x="6867525" y="3052763"/>
            <a:ext cx="257175" cy="752475"/>
          </a:xfrm>
          <a:custGeom>
            <a:avLst/>
            <a:gdLst>
              <a:gd name="connsiteX0" fmla="*/ 0 w 257175"/>
              <a:gd name="connsiteY0" fmla="*/ 0 h 753667"/>
              <a:gd name="connsiteX1" fmla="*/ 257175 w 257175"/>
              <a:gd name="connsiteY1" fmla="*/ 148480 h 753667"/>
              <a:gd name="connsiteX2" fmla="*/ 257175 w 257175"/>
              <a:gd name="connsiteY2" fmla="*/ 753667 h 753667"/>
              <a:gd name="connsiteX3" fmla="*/ 0 w 257175"/>
              <a:gd name="connsiteY3" fmla="*/ 605187 h 75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75" h="753667">
                <a:moveTo>
                  <a:pt x="0" y="0"/>
                </a:moveTo>
                <a:lnTo>
                  <a:pt x="257175" y="148480"/>
                </a:lnTo>
                <a:lnTo>
                  <a:pt x="257175" y="753667"/>
                </a:lnTo>
                <a:lnTo>
                  <a:pt x="0" y="605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3428" y="365125"/>
            <a:ext cx="1221922" cy="5811838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501493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12400" y="1011600"/>
            <a:ext cx="7002000" cy="583200"/>
          </a:xfrm>
        </p:spPr>
        <p:txBody>
          <a:bodyPr anchor="t" anchorCtr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112400" y="1916757"/>
            <a:ext cx="7002000" cy="180330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112400" y="3893157"/>
            <a:ext cx="7002000" cy="180330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4576" y="232842"/>
            <a:ext cx="7886699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131435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1955347"/>
            <a:ext cx="3868340" cy="3684588"/>
          </a:xfrm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131435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1955347"/>
            <a:ext cx="3887391" cy="3684588"/>
          </a:xfrm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778400" y="2322000"/>
            <a:ext cx="5659200" cy="1198800"/>
          </a:xfrm>
        </p:spPr>
        <p:txBody>
          <a:bodyPr anchor="t" anchorCtr="0">
            <a:normAutofit/>
          </a:bodyPr>
          <a:lstStyle>
            <a:lvl1pPr algn="ctr">
              <a:defRPr sz="7200" b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6" name="圆角矩形 5"/>
          <p:cNvSpPr/>
          <p:nvPr/>
        </p:nvSpPr>
        <p:spPr>
          <a:xfrm>
            <a:off x="2298700" y="3436044"/>
            <a:ext cx="4572000" cy="36933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0000" lnSpcReduction="20000"/>
          </a:bodyPr>
          <a:lstStyle/>
          <a:p>
            <a:pPr algn="ctr"/>
            <a:endParaRPr lang="en-US" altLang="zh-CN" sz="20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41600" y="262800"/>
            <a:ext cx="7668000" cy="802800"/>
          </a:xfrm>
        </p:spPr>
        <p:txBody>
          <a:bodyPr anchor="ctr" anchorCtr="0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2869200" y="1310400"/>
            <a:ext cx="3322800" cy="315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368000" y="4759200"/>
            <a:ext cx="6645600" cy="1562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171261" y="561073"/>
            <a:ext cx="88688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128175" y="561073"/>
            <a:ext cx="5949952" cy="5811838"/>
          </a:xfrm>
        </p:spPr>
        <p:txBody>
          <a:bodyPr vert="eaVert"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4" Type="http://schemas.openxmlformats.org/officeDocument/2006/relationships/theme" Target="../theme/theme3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1"/>
          <a:stretch>
            <a:fillRect/>
          </a:stretch>
        </p:blipFill>
        <p:spPr>
          <a:xfrm>
            <a:off x="0" y="5382882"/>
            <a:ext cx="9144000" cy="1475117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19098" y="162557"/>
            <a:ext cx="8292045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19099" y="1026615"/>
            <a:ext cx="8292045" cy="435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2"/>
          </p:nvPr>
        </p:nvSpPr>
        <p:spPr>
          <a:xfrm>
            <a:off x="628650" y="645204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52048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5204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  <p:sp>
        <p:nvSpPr>
          <p:cNvPr id="4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Arial" panose="020B0604020202020204" pitchFamily="34" charset="0"/>
          <a:ea typeface="黑体" panose="02010609060101010101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1"/>
        </a:buClr>
        <a:buSzPct val="130000"/>
        <a:buFontTx/>
        <a:buBlip>
          <a:blip r:embed="rId15"/>
        </a:buBlip>
        <a:defRPr sz="2400" kern="1200" baseline="0">
          <a:solidFill>
            <a:schemeClr val="tx1">
              <a:lumMod val="50000"/>
            </a:schemeClr>
          </a:solidFill>
          <a:latin typeface="Arial" panose="020B0604020202020204" pitchFamily="34" charset="0"/>
          <a:ea typeface="黑体" panose="02010609060101010101" charset="-122"/>
          <a:cs typeface="+mn-cs"/>
        </a:defRPr>
      </a:lvl1pPr>
      <a:lvl2pPr marL="803275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>
            <a:lumMod val="50000"/>
          </a:schemeClr>
        </a:buClr>
        <a:buFont typeface="Arial" panose="020B0604020202020204" pitchFamily="34" charset="0"/>
        <a:buChar char="•"/>
        <a:tabLst>
          <a:tab pos="715645" algn="l"/>
        </a:tabLst>
        <a:defRPr sz="2000" kern="1200" baseline="0">
          <a:solidFill>
            <a:schemeClr val="tx1">
              <a:lumMod val="50000"/>
            </a:schemeClr>
          </a:solidFill>
          <a:latin typeface="Arial" panose="020B0604020202020204" pitchFamily="34" charset="0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6"/>
            <a:ext cx="7886700" cy="1115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669143"/>
            <a:ext cx="7886700" cy="4507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openxmlformats.org/officeDocument/2006/relationships/tags" Target="../tags/tag15.xml"/><Relationship Id="rId5" Type="http://schemas.openxmlformats.org/officeDocument/2006/relationships/image" Target="../media/image14.jpe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/>
          <p:nvPr/>
        </p:nvSpPr>
        <p:spPr>
          <a:xfrm>
            <a:off x="1778635" y="2106930"/>
            <a:ext cx="5659120" cy="8045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 baseline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dirty="0">
                <a:latin typeface="Arial" panose="020B0604020202020204"/>
              </a:rPr>
              <a:t>大别山道地药材种植</a:t>
            </a:r>
            <a:endParaRPr lang="zh-CN" altLang="en-US" dirty="0">
              <a:latin typeface="Arial" panose="020B0604020202020204"/>
            </a:endParaRPr>
          </a:p>
        </p:txBody>
      </p:sp>
      <p:sp>
        <p:nvSpPr>
          <p:cNvPr id="5" name="文本框 4"/>
          <p:cNvSpPr/>
          <p:nvPr/>
        </p:nvSpPr>
        <p:spPr>
          <a:xfrm>
            <a:off x="3429635" y="3402965"/>
            <a:ext cx="22402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大别山紫花三叉白芨</a:t>
            </a:r>
            <a:endParaRPr lang="zh-CN" altLang="en-US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8" name="Picture 2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61315" y="3402965"/>
            <a:ext cx="1521460" cy="18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207250" y="22225"/>
            <a:ext cx="1842135" cy="22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818755" y="1635760"/>
            <a:ext cx="885190" cy="110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/>
          <p:nvPr/>
        </p:nvSpPr>
        <p:spPr>
          <a:xfrm>
            <a:off x="2032000" y="3967163"/>
            <a:ext cx="50800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828800"/>
            <a:endParaRPr lang="zh-CN" sz="1600" b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sz="1600" b="0">
                <a:latin typeface="Calibri" panose="020F0502020204030204" pitchFamily="34" charset="0"/>
                <a:ea typeface="宋体" panose="02010600030101010101" pitchFamily="2" charset="-122"/>
              </a:rPr>
              <a:t>       </a:t>
            </a:r>
            <a:r>
              <a:rPr lang="zh-CN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本公司坐落于大别山道地药材原产地中国的西山药库，是一家集：种苗培育，种植技术推广，药材加工及购销一站式产业化企业。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/>
          <p:nvPr/>
        </p:nvSpPr>
        <p:spPr>
          <a:xfrm>
            <a:off x="424180" y="612294"/>
            <a:ext cx="4788024" cy="2245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zh-CN" sz="1400" b="0" i="0" u="none" strike="noStrike" cap="none" normalizeH="0" dirty="0" smtClean="0">
              <a:ln>
                <a:noFill/>
              </a:ln>
              <a:effectLst/>
              <a:latin typeface="新宋体" panose="02010609030101010101" charset="-122"/>
              <a:ea typeface="新宋体" panose="0201060903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sz="1400" b="0" i="0" u="none" strike="noStrike" cap="none" normalizeH="0" dirty="0" smtClean="0">
                <a:ln>
                  <a:noFill/>
                </a:ln>
                <a:effectLst/>
                <a:latin typeface="新宋体" panose="02010609030101010101" charset="-122"/>
                <a:ea typeface="新宋体" panose="02010609030101010101" charset="-122"/>
                <a:cs typeface="Calibri" panose="020F0502020204030204" pitchFamily="34" charset="0"/>
              </a:rPr>
              <a:t>白芨的功效：有着止血消肿的作用，可以治疗内外伤出血、皮肤皲裂和肛裂等。百日咳、鼻窦炎也有这不错的疗效。白芨植株内，含有大量的葡萄糖等物质，经过处理，制成护肤品可以有效地消除痤疮留下的痘印，让皮肤重焕光彩。另外，白芨的球茎也有着消肿的作用，也可以治疗烫伤。</a:t>
            </a:r>
            <a:endParaRPr kumimoji="0" lang="en-US" altLang="zh-CN" sz="1400" b="0" i="0" u="none" strike="noStrike" cap="none" normalizeH="0" dirty="0" smtClean="0">
              <a:ln>
                <a:noFill/>
              </a:ln>
              <a:effectLst/>
              <a:latin typeface="新宋体" panose="02010609030101010101" charset="-122"/>
              <a:ea typeface="新宋体" panose="02010609030101010101" charset="-122"/>
              <a:cs typeface="Calibri" panose="020F0502020204030204" pitchFamily="34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zh-CN" sz="1400" b="0" i="0" u="none" strike="noStrike" cap="none" normalizeH="0" dirty="0" smtClean="0">
              <a:ln>
                <a:noFill/>
              </a:ln>
              <a:effectLst/>
              <a:latin typeface="新宋体" panose="02010609030101010101" charset="-122"/>
              <a:ea typeface="新宋体" panose="02010609030101010101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76850" y="9525"/>
            <a:ext cx="3843655" cy="2679700"/>
          </a:xfrm>
          <a:prstGeom prst="rect">
            <a:avLst/>
          </a:prstGeom>
        </p:spPr>
      </p:pic>
      <p:pic>
        <p:nvPicPr>
          <p:cNvPr id="3" name="图片 2" descr="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975" y="3095625"/>
            <a:ext cx="8121015" cy="3744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35" y="3237230"/>
            <a:ext cx="9132570" cy="3648710"/>
          </a:xfrm>
          <a:prstGeom prst="rect">
            <a:avLst/>
          </a:prstGeom>
        </p:spPr>
      </p:pic>
      <p:sp>
        <p:nvSpPr>
          <p:cNvPr id="1030" name="Rectangle 6"/>
          <p:cNvSpPr/>
          <p:nvPr/>
        </p:nvSpPr>
        <p:spPr>
          <a:xfrm>
            <a:off x="635" y="2910428"/>
            <a:ext cx="4680520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1200" dirty="0" smtClean="0"/>
          </a:p>
          <a:p>
            <a:endParaRPr lang="zh-CN" altLang="zh-CN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zh-CN" alt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3260" y="37465"/>
            <a:ext cx="7774940" cy="298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Calibri" panose="020F0502020204030204" pitchFamily="34" charset="0"/>
              </a:rPr>
              <a:t>                                              </a:t>
            </a:r>
            <a:endParaRPr lang="en-US" altLang="zh-CN" sz="1400" b="1" dirty="0" smtClean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cs typeface="Calibri" panose="020F0502020204030204" pitchFamily="34" charset="0"/>
            </a:endParaRP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Calibri" panose="020F0502020204030204" pitchFamily="34" charset="0"/>
              </a:rPr>
              <a:t>                                     </a:t>
            </a:r>
            <a:r>
              <a:rPr lang="zh-CN" altLang="en-US" sz="1400" b="1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Calibri" panose="020F0502020204030204" pitchFamily="34" charset="0"/>
              </a:rPr>
              <a:t>关于白芨</a:t>
            </a:r>
            <a:endParaRPr lang="zh-CN" altLang="en-US" sz="1400" b="1" dirty="0" smtClean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cs typeface="Calibri" panose="020F0502020204030204" pitchFamily="34" charset="0"/>
            </a:endParaRPr>
          </a:p>
          <a:p>
            <a:endParaRPr lang="zh-CN" altLang="en-US" sz="1200" b="1" dirty="0" smtClean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1200" b="1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本公司的</a:t>
            </a:r>
            <a:r>
              <a:rPr lang="zh-CN" altLang="en-US" sz="1200" b="1" dirty="0" smtClean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大别山巨茎紫花三叉白芨</a:t>
            </a:r>
            <a:r>
              <a:rPr lang="zh-CN" altLang="en-US" sz="1200" b="1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，拥有驯化基地</a:t>
            </a:r>
            <a:r>
              <a:rPr lang="en-US" altLang="zh-CN" sz="1200" b="1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2000</a:t>
            </a:r>
            <a:r>
              <a:rPr lang="zh-CN" altLang="en-US" sz="1200" b="1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多亩。享有培育、种植、深加工等多项专利证书。培育的</a:t>
            </a:r>
            <a:r>
              <a:rPr lang="zh-CN" altLang="zh-CN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白芨种苗，生长速度快，药用价值高，抗病能力强，生长周期短，个头大，产量高，一次种植可收多季。</a:t>
            </a:r>
            <a:endParaRPr lang="en-US" altLang="zh-CN" sz="12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endParaRPr lang="zh-CN" altLang="zh-CN" sz="12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zh-CN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生存温度零下</a:t>
            </a:r>
            <a:r>
              <a:rPr lang="en-US" altLang="zh-CN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-10℃~</a:t>
            </a:r>
            <a:r>
              <a:rPr lang="zh-CN" altLang="zh-CN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零上</a:t>
            </a:r>
            <a:r>
              <a:rPr lang="en-US" altLang="zh-CN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40℃</a:t>
            </a:r>
            <a:r>
              <a:rPr lang="zh-CN" altLang="en-US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，适合生长温度 </a:t>
            </a:r>
            <a:r>
              <a:rPr lang="en-US" altLang="zh-CN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10℃~30℃ </a:t>
            </a:r>
            <a:endParaRPr lang="zh-CN" altLang="zh-CN" sz="12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zh-CN" sz="12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特殊的环境：比如，东北</a:t>
            </a:r>
            <a:r>
              <a:rPr lang="en-US" altLang="zh-CN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:</a:t>
            </a:r>
            <a:r>
              <a:rPr lang="zh-CN" altLang="zh-CN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温度太低用大棚种植，可以加草帘，可以烧炉灶，烟囱朝外即可</a:t>
            </a:r>
            <a:endParaRPr lang="en-US" altLang="zh-CN" sz="12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200" b="1" dirty="0" smtClean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土壤：</a:t>
            </a:r>
            <a:r>
              <a:rPr lang="zh-CN" altLang="zh-CN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黑土， 沙质土，腐殖土，平原，山地，丘陵等均可种植。</a:t>
            </a:r>
            <a:endParaRPr lang="zh-CN" altLang="en-US" sz="12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2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黄土地经过改造以后也可以种植。例如：树叶、粉碎后的秸秆、草木灰等掺杂在一起使土质 疏松 透气 再加入有机肥料，如人类</a:t>
            </a:r>
            <a:r>
              <a:rPr lang="en-US" altLang="zh-CN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/</a:t>
            </a:r>
            <a:r>
              <a:rPr lang="zh-CN" altLang="en-US" sz="12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动物的粪便  使之土质疏松 改变其土壤结构，也可以产出，产量高、品质好的大白芨。</a:t>
            </a:r>
            <a:endParaRPr lang="zh-CN" altLang="en-US" sz="12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dirty="0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alibri" panose="020F0502020204030204" pitchFamily="34" charset="0"/>
              </a:rPr>
              <a:t>公司免费提供技术，</a:t>
            </a:r>
            <a:r>
              <a:rPr lang="zh-CN" altLang="zh-CN" sz="1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有专业的技术老师教您，全程跟踪服直到采收为止</a:t>
            </a:r>
            <a:r>
              <a:rPr lang="zh-CN" altLang="zh-CN" sz="1400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zh-CN" altLang="zh-CN" sz="1400" dirty="0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85005" y="443652"/>
            <a:ext cx="45720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合作流程：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有意向可来公司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实地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考察学习</a:t>
            </a:r>
            <a:r>
              <a:rPr lang="zh-CN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→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签订合同</a:t>
            </a:r>
            <a:r>
              <a:rPr lang="zh-CN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→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提供种苗</a:t>
            </a:r>
            <a:r>
              <a:rPr lang="zh-CN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→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收取种苗费用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→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回家种植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→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市场价回收产品。</a:t>
            </a:r>
            <a:endParaRPr lang="zh-CN" altLang="zh-CN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1513" name="Rectangle 9"/>
          <p:cNvSpPr/>
          <p:nvPr/>
        </p:nvSpPr>
        <p:spPr>
          <a:xfrm>
            <a:off x="4755004" y="2459141"/>
            <a:ext cx="4032448" cy="31076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sz="1400" i="0" u="none" strike="noStrike" cap="none" normalizeH="0" dirty="0" smtClean="0">
                <a:ln>
                  <a:noFill/>
                </a:ln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种苗费</a:t>
            </a:r>
            <a:r>
              <a:rPr kumimoji="0" lang="zh-CN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</a:t>
            </a:r>
            <a:r>
              <a:rPr kumimoji="0" lang="en-US" altLang="zh-CN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5000</a:t>
            </a: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元／亩 左右</a:t>
            </a:r>
            <a:endParaRPr kumimoji="0" lang="zh-CN" altLang="en-US" sz="1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一亩地</a:t>
            </a:r>
            <a:r>
              <a:rPr kumimoji="0" lang="en-US" altLang="zh-CN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667</a:t>
            </a: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平方，除去排水通道，实种面积</a:t>
            </a:r>
            <a:r>
              <a:rPr kumimoji="0" lang="en-US" altLang="zh-CN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450</a:t>
            </a: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平方，需</a:t>
            </a:r>
            <a:r>
              <a:rPr kumimoji="0" lang="en-US" altLang="zh-CN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5000</a:t>
            </a: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株驯化苗左右。</a:t>
            </a:r>
            <a:endParaRPr kumimoji="0" lang="zh-CN" altLang="en-US" sz="1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zh-CN" sz="1400" i="0" u="none" strike="noStrike" cap="none" normalizeH="0" dirty="0" smtClean="0">
              <a:ln>
                <a:noFill/>
              </a:ln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400" i="0" u="none" strike="noStrike" cap="none" normalizeH="0" dirty="0" smtClean="0">
                <a:ln>
                  <a:noFill/>
                </a:ln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回收价格</a:t>
            </a: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：回收鲜品30元</a:t>
            </a: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左右</a:t>
            </a:r>
            <a:r>
              <a:rPr lang="zh-CN" altLang="en-US" sz="1400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每</a:t>
            </a: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公斤。</a:t>
            </a:r>
            <a:endParaRPr kumimoji="0" lang="zh-CN" altLang="en-US" sz="1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zh-CN" sz="1400" i="0" u="none" strike="noStrike" cap="none" normalizeH="0" dirty="0" smtClean="0">
              <a:ln>
                <a:noFill/>
              </a:ln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400" i="0" u="none" strike="noStrike" cap="none" normalizeH="0" dirty="0" smtClean="0">
                <a:ln>
                  <a:noFill/>
                </a:ln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收益</a:t>
            </a: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：白芨的一季产量</a:t>
            </a:r>
            <a:r>
              <a:rPr kumimoji="0" lang="en-US" altLang="zh-CN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2000</a:t>
            </a: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公斤左右。</a:t>
            </a:r>
            <a:endParaRPr kumimoji="0" lang="zh-CN" altLang="en-US" sz="1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一亩地：</a:t>
            </a:r>
            <a:r>
              <a:rPr kumimoji="0" lang="en-US" altLang="zh-CN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2000×30=60000</a:t>
            </a: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元。</a:t>
            </a:r>
            <a:endParaRPr kumimoji="0" lang="en-US" altLang="zh-CN" sz="1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周期：一</a:t>
            </a:r>
            <a:r>
              <a:rPr lang="zh-CN" altLang="en-US" sz="140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年半到两年。</a:t>
            </a:r>
            <a:endParaRPr kumimoji="0" lang="en-US" altLang="zh-CN" sz="1400" i="0" u="none" strike="noStrike" cap="none" normalizeH="0" dirty="0" smtClean="0">
              <a:ln>
                <a:noFill/>
              </a:ln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400" i="0" u="none" strike="noStrike" cap="none" normalizeH="0" dirty="0" smtClean="0">
                <a:ln>
                  <a:noFill/>
                </a:ln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技术</a:t>
            </a: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 有专业的技术老师教您，小面积需过来公司基地学习，全程跟踪服务 直到采收为止。</a:t>
            </a:r>
            <a:endParaRPr kumimoji="0" lang="zh-CN" altLang="en-US" sz="1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400" i="0" u="none" strike="noStrike" cap="none" normalizeH="0" dirty="0" smtClean="0">
                <a:ln>
                  <a:noFill/>
                </a:ln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如何回收</a:t>
            </a: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：到了采摘期公司会有技术员上门监督采摘，符合要求确定是我们公司的品种现金支付收购。</a:t>
            </a:r>
            <a:endParaRPr kumimoji="0" lang="en-US" altLang="zh-CN" sz="140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pic>
        <p:nvPicPr>
          <p:cNvPr id="2" name="图片 1" descr="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85115" y="991870"/>
            <a:ext cx="4286885" cy="50368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 rot="20640000">
            <a:off x="2179320" y="4720590"/>
            <a:ext cx="1521460" cy="18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矩形 36"/>
          <p:cNvSpPr/>
          <p:nvPr/>
        </p:nvSpPr>
        <p:spPr>
          <a:xfrm>
            <a:off x="-3175" y="236220"/>
            <a:ext cx="119380" cy="473075"/>
          </a:xfrm>
          <a:prstGeom prst="rect">
            <a:avLst/>
          </a:prstGeom>
          <a:solidFill>
            <a:srgbClr val="578B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37795" y="236220"/>
            <a:ext cx="97790" cy="473075"/>
          </a:xfrm>
          <a:prstGeom prst="rect">
            <a:avLst/>
          </a:prstGeom>
          <a:solidFill>
            <a:srgbClr val="578B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>
            <p:custDataLst>
              <p:tags r:id="rId2"/>
            </p:custDataLst>
          </p:nvPr>
        </p:nvGrpSpPr>
        <p:grpSpPr>
          <a:xfrm>
            <a:off x="582297" y="2789555"/>
            <a:ext cx="736600" cy="736600"/>
            <a:chOff x="1698" y="3659"/>
            <a:chExt cx="1160" cy="1160"/>
          </a:xfrm>
        </p:grpSpPr>
        <p:sp>
          <p:nvSpPr>
            <p:cNvPr id="40" name="椭圆 39"/>
            <p:cNvSpPr/>
            <p:nvPr/>
          </p:nvSpPr>
          <p:spPr>
            <a:xfrm>
              <a:off x="1698" y="3659"/>
              <a:ext cx="1161" cy="1161"/>
            </a:xfrm>
            <a:prstGeom prst="ellipse">
              <a:avLst/>
            </a:prstGeom>
            <a:solidFill>
              <a:srgbClr val="BADA5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Freeform 11"/>
            <p:cNvSpPr/>
            <p:nvPr/>
          </p:nvSpPr>
          <p:spPr>
            <a:xfrm>
              <a:off x="1842" y="3781"/>
              <a:ext cx="939" cy="779"/>
            </a:xfrm>
            <a:custGeom>
              <a:avLst/>
              <a:gdLst/>
              <a:ahLst/>
              <a:cxnLst>
                <a:cxn ang="0">
                  <a:pos x="344263" y="103523"/>
                </a:cxn>
                <a:cxn ang="0">
                  <a:pos x="323077" y="124759"/>
                </a:cxn>
                <a:cxn ang="0">
                  <a:pos x="344263" y="147322"/>
                </a:cxn>
                <a:cxn ang="0">
                  <a:pos x="366772" y="124759"/>
                </a:cxn>
                <a:cxn ang="0">
                  <a:pos x="344263" y="103523"/>
                </a:cxn>
                <a:cxn ang="0">
                  <a:pos x="35750" y="103523"/>
                </a:cxn>
                <a:cxn ang="0">
                  <a:pos x="14565" y="124759"/>
                </a:cxn>
                <a:cxn ang="0">
                  <a:pos x="35750" y="147322"/>
                </a:cxn>
                <a:cxn ang="0">
                  <a:pos x="56936" y="124759"/>
                </a:cxn>
                <a:cxn ang="0">
                  <a:pos x="35750" y="103523"/>
                </a:cxn>
                <a:cxn ang="0">
                  <a:pos x="280706" y="65034"/>
                </a:cxn>
                <a:cxn ang="0">
                  <a:pos x="248928" y="96887"/>
                </a:cxn>
                <a:cxn ang="0">
                  <a:pos x="280706" y="128741"/>
                </a:cxn>
                <a:cxn ang="0">
                  <a:pos x="312485" y="96887"/>
                </a:cxn>
                <a:cxn ang="0">
                  <a:pos x="280706" y="65034"/>
                </a:cxn>
                <a:cxn ang="0">
                  <a:pos x="380013" y="260136"/>
                </a:cxn>
                <a:cxn ang="0">
                  <a:pos x="342939" y="260136"/>
                </a:cxn>
                <a:cxn ang="0">
                  <a:pos x="342939" y="192447"/>
                </a:cxn>
                <a:cxn ang="0">
                  <a:pos x="334994" y="160594"/>
                </a:cxn>
                <a:cxn ang="0">
                  <a:pos x="344263" y="159267"/>
                </a:cxn>
                <a:cxn ang="0">
                  <a:pos x="380013" y="195102"/>
                </a:cxn>
                <a:cxn ang="0">
                  <a:pos x="380013" y="260136"/>
                </a:cxn>
                <a:cxn ang="0">
                  <a:pos x="99307" y="65034"/>
                </a:cxn>
                <a:cxn ang="0">
                  <a:pos x="67528" y="96887"/>
                </a:cxn>
                <a:cxn ang="0">
                  <a:pos x="99307" y="128741"/>
                </a:cxn>
                <a:cxn ang="0">
                  <a:pos x="131085" y="96887"/>
                </a:cxn>
                <a:cxn ang="0">
                  <a:pos x="99307" y="65034"/>
                </a:cxn>
                <a:cxn ang="0">
                  <a:pos x="35750" y="159267"/>
                </a:cxn>
                <a:cxn ang="0">
                  <a:pos x="45019" y="160594"/>
                </a:cxn>
                <a:cxn ang="0">
                  <a:pos x="37074" y="192447"/>
                </a:cxn>
                <a:cxn ang="0">
                  <a:pos x="37074" y="260136"/>
                </a:cxn>
                <a:cxn ang="0">
                  <a:pos x="0" y="260136"/>
                </a:cxn>
                <a:cxn ang="0">
                  <a:pos x="0" y="195102"/>
                </a:cxn>
                <a:cxn ang="0">
                  <a:pos x="35750" y="159267"/>
                </a:cxn>
                <a:cxn ang="0">
                  <a:pos x="190669" y="0"/>
                </a:cxn>
                <a:cxn ang="0">
                  <a:pos x="143001" y="47780"/>
                </a:cxn>
                <a:cxn ang="0">
                  <a:pos x="190669" y="95560"/>
                </a:cxn>
                <a:cxn ang="0">
                  <a:pos x="237012" y="47780"/>
                </a:cxn>
                <a:cxn ang="0">
                  <a:pos x="190669" y="0"/>
                </a:cxn>
                <a:cxn ang="0">
                  <a:pos x="332346" y="284026"/>
                </a:cxn>
                <a:cxn ang="0">
                  <a:pos x="275410" y="284026"/>
                </a:cxn>
                <a:cxn ang="0">
                  <a:pos x="275410" y="181830"/>
                </a:cxn>
                <a:cxn ang="0">
                  <a:pos x="266142" y="143340"/>
                </a:cxn>
                <a:cxn ang="0">
                  <a:pos x="280706" y="140686"/>
                </a:cxn>
                <a:cxn ang="0">
                  <a:pos x="332346" y="192447"/>
                </a:cxn>
                <a:cxn ang="0">
                  <a:pos x="332346" y="284026"/>
                </a:cxn>
                <a:cxn ang="0">
                  <a:pos x="104603" y="181830"/>
                </a:cxn>
                <a:cxn ang="0">
                  <a:pos x="104603" y="284026"/>
                </a:cxn>
                <a:cxn ang="0">
                  <a:pos x="48991" y="284026"/>
                </a:cxn>
                <a:cxn ang="0">
                  <a:pos x="48991" y="192447"/>
                </a:cxn>
                <a:cxn ang="0">
                  <a:pos x="99307" y="140686"/>
                </a:cxn>
                <a:cxn ang="0">
                  <a:pos x="113871" y="143340"/>
                </a:cxn>
                <a:cxn ang="0">
                  <a:pos x="104603" y="181830"/>
                </a:cxn>
                <a:cxn ang="0">
                  <a:pos x="116520" y="314552"/>
                </a:cxn>
                <a:cxn ang="0">
                  <a:pos x="264817" y="314552"/>
                </a:cxn>
                <a:cxn ang="0">
                  <a:pos x="264817" y="181830"/>
                </a:cxn>
                <a:cxn ang="0">
                  <a:pos x="190669" y="107505"/>
                </a:cxn>
                <a:cxn ang="0">
                  <a:pos x="116520" y="181830"/>
                </a:cxn>
                <a:cxn ang="0">
                  <a:pos x="116520" y="314552"/>
                </a:cxn>
              </a:cxnLst>
              <a:rect l="0" t="0" r="0" b="0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3"/>
            </p:custDataLst>
          </p:nvPr>
        </p:nvGrpSpPr>
        <p:grpSpPr>
          <a:xfrm>
            <a:off x="582297" y="1615440"/>
            <a:ext cx="736600" cy="736600"/>
            <a:chOff x="1733" y="2211"/>
            <a:chExt cx="1160" cy="1160"/>
          </a:xfrm>
        </p:grpSpPr>
        <p:sp>
          <p:nvSpPr>
            <p:cNvPr id="43" name="椭圆 42"/>
            <p:cNvSpPr/>
            <p:nvPr/>
          </p:nvSpPr>
          <p:spPr>
            <a:xfrm>
              <a:off x="1733" y="2211"/>
              <a:ext cx="1161" cy="1161"/>
            </a:xfrm>
            <a:prstGeom prst="ellipse">
              <a:avLst/>
            </a:prstGeom>
            <a:solidFill>
              <a:srgbClr val="578B1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稻壳儿小白白(http://dwz.cn/Wu2UP)"/>
            <p:cNvSpPr/>
            <p:nvPr/>
          </p:nvSpPr>
          <p:spPr>
            <a:xfrm>
              <a:off x="1880" y="2393"/>
              <a:ext cx="733" cy="733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>
            <p:custDataLst>
              <p:tags r:id="rId4"/>
            </p:custDataLst>
          </p:nvPr>
        </p:nvGrpSpPr>
        <p:grpSpPr>
          <a:xfrm>
            <a:off x="582297" y="3898265"/>
            <a:ext cx="736600" cy="736600"/>
            <a:chOff x="1648" y="5039"/>
            <a:chExt cx="1160" cy="1160"/>
          </a:xfrm>
        </p:grpSpPr>
        <p:sp>
          <p:nvSpPr>
            <p:cNvPr id="46" name="椭圆 45"/>
            <p:cNvSpPr/>
            <p:nvPr/>
          </p:nvSpPr>
          <p:spPr>
            <a:xfrm>
              <a:off x="1648" y="5039"/>
              <a:ext cx="1161" cy="1161"/>
            </a:xfrm>
            <a:prstGeom prst="ellipse">
              <a:avLst/>
            </a:prstGeom>
            <a:solidFill>
              <a:srgbClr val="578B1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稻壳儿小白白(http://dwz.cn/Wu2UP)"/>
            <p:cNvSpPr/>
            <p:nvPr/>
          </p:nvSpPr>
          <p:spPr>
            <a:xfrm>
              <a:off x="1757" y="5184"/>
              <a:ext cx="744" cy="637"/>
            </a:xfrm>
            <a:custGeom>
              <a:avLst/>
              <a:gdLst/>
              <a:ahLst/>
              <a:cxnLst>
                <a:cxn ang="0">
                  <a:pos x="48184" y="283619"/>
                </a:cxn>
                <a:cxn ang="0">
                  <a:pos x="41301" y="283619"/>
                </a:cxn>
                <a:cxn ang="0">
                  <a:pos x="6883" y="283619"/>
                </a:cxn>
                <a:cxn ang="0">
                  <a:pos x="0" y="283619"/>
                </a:cxn>
                <a:cxn ang="0">
                  <a:pos x="0" y="242114"/>
                </a:cxn>
                <a:cxn ang="0">
                  <a:pos x="6883" y="242114"/>
                </a:cxn>
                <a:cxn ang="0">
                  <a:pos x="41301" y="242114"/>
                </a:cxn>
                <a:cxn ang="0">
                  <a:pos x="48184" y="242114"/>
                </a:cxn>
                <a:cxn ang="0">
                  <a:pos x="48184" y="283619"/>
                </a:cxn>
                <a:cxn ang="0">
                  <a:pos x="117018" y="283619"/>
                </a:cxn>
                <a:cxn ang="0">
                  <a:pos x="117018" y="283619"/>
                </a:cxn>
                <a:cxn ang="0">
                  <a:pos x="75718" y="283619"/>
                </a:cxn>
                <a:cxn ang="0">
                  <a:pos x="75718" y="283619"/>
                </a:cxn>
                <a:cxn ang="0">
                  <a:pos x="75718" y="221361"/>
                </a:cxn>
                <a:cxn ang="0">
                  <a:pos x="75718" y="214444"/>
                </a:cxn>
                <a:cxn ang="0">
                  <a:pos x="117018" y="214444"/>
                </a:cxn>
                <a:cxn ang="0">
                  <a:pos x="117018" y="221361"/>
                </a:cxn>
                <a:cxn ang="0">
                  <a:pos x="117018" y="283619"/>
                </a:cxn>
                <a:cxn ang="0">
                  <a:pos x="192736" y="283619"/>
                </a:cxn>
                <a:cxn ang="0">
                  <a:pos x="185852" y="283619"/>
                </a:cxn>
                <a:cxn ang="0">
                  <a:pos x="151435" y="283619"/>
                </a:cxn>
                <a:cxn ang="0">
                  <a:pos x="144552" y="283619"/>
                </a:cxn>
                <a:cxn ang="0">
                  <a:pos x="144552" y="172938"/>
                </a:cxn>
                <a:cxn ang="0">
                  <a:pos x="151435" y="166021"/>
                </a:cxn>
                <a:cxn ang="0">
                  <a:pos x="185852" y="166021"/>
                </a:cxn>
                <a:cxn ang="0">
                  <a:pos x="192736" y="172938"/>
                </a:cxn>
                <a:cxn ang="0">
                  <a:pos x="192736" y="283619"/>
                </a:cxn>
                <a:cxn ang="0">
                  <a:pos x="261570" y="283619"/>
                </a:cxn>
                <a:cxn ang="0">
                  <a:pos x="254686" y="283619"/>
                </a:cxn>
                <a:cxn ang="0">
                  <a:pos x="220269" y="283619"/>
                </a:cxn>
                <a:cxn ang="0">
                  <a:pos x="213386" y="283619"/>
                </a:cxn>
                <a:cxn ang="0">
                  <a:pos x="213386" y="103763"/>
                </a:cxn>
                <a:cxn ang="0">
                  <a:pos x="220269" y="96846"/>
                </a:cxn>
                <a:cxn ang="0">
                  <a:pos x="254686" y="96846"/>
                </a:cxn>
                <a:cxn ang="0">
                  <a:pos x="261570" y="103763"/>
                </a:cxn>
                <a:cxn ang="0">
                  <a:pos x="261570" y="283619"/>
                </a:cxn>
                <a:cxn ang="0">
                  <a:pos x="330404" y="283619"/>
                </a:cxn>
                <a:cxn ang="0">
                  <a:pos x="323521" y="283619"/>
                </a:cxn>
                <a:cxn ang="0">
                  <a:pos x="289104" y="283619"/>
                </a:cxn>
                <a:cxn ang="0">
                  <a:pos x="282220" y="283619"/>
                </a:cxn>
                <a:cxn ang="0">
                  <a:pos x="282220" y="6918"/>
                </a:cxn>
                <a:cxn ang="0">
                  <a:pos x="289104" y="0"/>
                </a:cxn>
                <a:cxn ang="0">
                  <a:pos x="323521" y="0"/>
                </a:cxn>
                <a:cxn ang="0">
                  <a:pos x="330404" y="6918"/>
                </a:cxn>
                <a:cxn ang="0">
                  <a:pos x="330404" y="283619"/>
                </a:cxn>
              </a:cxnLst>
              <a:rect l="0" t="0" r="0" b="0"/>
              <a:pathLst>
                <a:path w="48" h="41">
                  <a:moveTo>
                    <a:pt x="7" y="41"/>
                  </a:moveTo>
                  <a:cubicBezTo>
                    <a:pt x="7" y="41"/>
                    <a:pt x="7" y="41"/>
                    <a:pt x="6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5"/>
                    <a:pt x="1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41"/>
                  </a:lnTo>
                  <a:close/>
                  <a:moveTo>
                    <a:pt x="17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lnTo>
                    <a:pt x="17" y="41"/>
                  </a:lnTo>
                  <a:close/>
                  <a:moveTo>
                    <a:pt x="28" y="41"/>
                  </a:moveTo>
                  <a:cubicBezTo>
                    <a:pt x="28" y="41"/>
                    <a:pt x="27" y="41"/>
                    <a:pt x="27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2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28" y="25"/>
                  </a:cubicBezTo>
                  <a:lnTo>
                    <a:pt x="28" y="41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7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5"/>
                  </a:cubicBezTo>
                  <a:lnTo>
                    <a:pt x="38" y="41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7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2" y="0"/>
                    <a:pt x="4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1"/>
                  </a:cubicBezTo>
                  <a:lnTo>
                    <a:pt x="48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1" name="文本框 141"/>
          <p:cNvSpPr/>
          <p:nvPr/>
        </p:nvSpPr>
        <p:spPr>
          <a:xfrm>
            <a:off x="1372870" y="1663700"/>
            <a:ext cx="283527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用途广市场大</a:t>
            </a:r>
            <a:endParaRPr lang="zh-CN" altLang="da-DK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1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生活水平提高，无病防病意识普及，有着广泛的认同与市场需求</a:t>
            </a:r>
            <a:r>
              <a:rPr lang="zh-CN" altLang="en-US" sz="1400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。</a:t>
            </a:r>
            <a:endParaRPr lang="zh-CN" altLang="en-US" sz="14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2" name="文本框 141"/>
          <p:cNvSpPr/>
          <p:nvPr/>
        </p:nvSpPr>
        <p:spPr>
          <a:xfrm>
            <a:off x="1372870" y="2857500"/>
            <a:ext cx="283591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投资小回报久</a:t>
            </a:r>
            <a:endParaRPr lang="zh-CN" altLang="en-US" sz="16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1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只需一次性栽培，此后每年自行育种栽培，利润相当可观。</a:t>
            </a:r>
            <a:endParaRPr lang="zh-CN" altLang="da-DK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3" name="文本框 141"/>
          <p:cNvSpPr/>
          <p:nvPr/>
        </p:nvSpPr>
        <p:spPr>
          <a:xfrm>
            <a:off x="1372870" y="3898265"/>
            <a:ext cx="27362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无门槛无经验</a:t>
            </a:r>
            <a:endParaRPr lang="zh-CN" altLang="en-US" sz="14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1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种植简单，不受场地局限，成活率高，上门指导，传授种植技术。</a:t>
            </a:r>
            <a:endParaRPr lang="zh-CN" altLang="en-US" sz="14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4" name="文本框 3"/>
          <p:cNvSpPr/>
          <p:nvPr/>
        </p:nvSpPr>
        <p:spPr>
          <a:xfrm>
            <a:off x="6296025" y="3825875"/>
            <a:ext cx="1387475" cy="323850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>
              <a:defRPr/>
            </a:pPr>
            <a:endParaRPr lang="zh-CN" altLang="en-US" sz="1500" b="1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微信图片_2019082715190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8145" y="42545"/>
            <a:ext cx="4921885" cy="45929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33900" y="5157470"/>
            <a:ext cx="4111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安徽省六味圣草中药材有限公司湖南分公司</a:t>
            </a:r>
            <a:endParaRPr lang="zh-CN" altLang="en-US"/>
          </a:p>
          <a:p>
            <a:r>
              <a:rPr lang="zh-CN" altLang="en-US">
                <a:sym typeface="+mn-ea"/>
              </a:rPr>
              <a:t>业务经理：</a:t>
            </a:r>
            <a:r>
              <a:rPr lang="en-US" altLang="zh-CN">
                <a:sym typeface="+mn-ea"/>
              </a:rPr>
              <a:t>19330176999</a:t>
            </a:r>
            <a:endParaRPr lang="en-US" altLang="zh-CN"/>
          </a:p>
          <a:p>
            <a:r>
              <a:rPr lang="zh-CN" altLang="en-US">
                <a:sym typeface="+mn-ea"/>
              </a:rPr>
              <a:t>地址：湖南省永州市</a:t>
            </a:r>
            <a:r>
              <a:rPr lang="zh-CN" altLang="zh-CN">
                <a:sym typeface="+mn-ea"/>
              </a:rPr>
              <a:t>冷水滩区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零陵区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59"/>
</p:tagLst>
</file>

<file path=ppt/tags/tag10.xml><?xml version="1.0" encoding="utf-8"?>
<p:tagLst xmlns:p="http://schemas.openxmlformats.org/presentationml/2006/main">
  <p:tag name="KSO_WM_TEMPLATE_CATEGORY" val="basetag"/>
  <p:tag name="KSO_WM_TEMPLATE_INDEX" val="20164214"/>
  <p:tag name="KSO_WM_TAG_VERSION" val="1.0"/>
  <p:tag name="KSO_WM_TEMPLATE_THUMBS_INDEX" val="1、6、7、11、12、13、18、21、23、26、32、33、35、37"/>
  <p:tag name="KSO_WM_BEAUTIFY_FLAG" val="#wm#"/>
</p:tagLst>
</file>

<file path=ppt/tags/tag11.xml><?xml version="1.0" encoding="utf-8"?>
<p:tagLst xmlns:p="http://schemas.openxmlformats.org/presentationml/2006/main">
  <p:tag name="KSO_WM_TEMPLATE_CATEGORY" val="custom"/>
  <p:tag name="KSO_WM_TEMPLATE_INDEX" val="159"/>
  <p:tag name="KSO_WM_SLIDE_ID" val="custom159_30"/>
  <p:tag name="KSO_WM_SLIDE_INDEX" val="30"/>
  <p:tag name="KSO_WM_SLIDE_ITEM_CNT" val="1"/>
  <p:tag name="KSO_WM_SLIDE_LAYOUT" val="a"/>
  <p:tag name="KSO_WM_SLIDE_LAYOUT_CNT" val="1"/>
  <p:tag name="KSO_WM_SLIDE_TYPE" val="endPage"/>
  <p:tag name="KSO_WM_BEAUTIFY_FLAG" val="#wm#"/>
  <p:tag name="KSO_WM_TAG_VERSION" val="1.0"/>
  <p:tag name="KSO_WM_SLIDE_SUBTYPE" val="pureTxt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2"/>
  <p:tag name="KSO_WM_TEMPLATE_CATEGORY" val="special"/>
  <p:tag name="KSO_WM_TEMPLATE_INDEX" val="20163066"/>
  <p:tag name="KSO_WM_UNIT_INDEX" val="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7"/>
  <p:tag name="KSO_WM_TEMPLATE_CATEGORY" val="special"/>
  <p:tag name="KSO_WM_TEMPLATE_INDEX" val="20163066"/>
  <p:tag name="KSO_WM_UNIT_INDEX" val="7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12"/>
  <p:tag name="KSO_WM_TEMPLATE_CATEGORY" val="special"/>
  <p:tag name="KSO_WM_TEMPLATE_INDEX" val="20163066"/>
  <p:tag name="KSO_WM_UNIT_INDEX" val="12"/>
</p:tagLst>
</file>

<file path=ppt/tags/tag15.xml><?xml version="1.0" encoding="utf-8"?>
<p:tagLst xmlns:p="http://schemas.openxmlformats.org/presentationml/2006/main">
  <p:tag name="KSO_WM_TEMPLATE_CATEGORY" val="basetag"/>
  <p:tag name="KSO_WM_TEMPLATE_INDEX" val="20164214"/>
  <p:tag name="KSO_WM_TAG_VERSION" val="1.0"/>
  <p:tag name="KSO_WM_SLIDE_ID" val="basetag20164214_8"/>
  <p:tag name="KSO_WM_SLIDE_INDEX" val="8"/>
  <p:tag name="KSO_WM_SLIDE_ITEM_CNT" val="0"/>
  <p:tag name="KSO_WM_SLIDE_LAYOUT" val="a_f"/>
  <p:tag name="KSO_WM_SLIDE_LAYOUT_CNT" val="0_0"/>
  <p:tag name="KSO_WM_SLIDE_TYPE" val="text"/>
  <p:tag name="KSO_WM_BEAUTIFY_FLAG" val="#wm#"/>
</p:tagLst>
</file>

<file path=ppt/tags/tag16.xml><?xml version="1.0" encoding="utf-8"?>
<p:tagLst xmlns:p="http://schemas.openxmlformats.org/presentationml/2006/main">
  <p:tag name="commondata" val="eyJoZGlkIjoiMjUxMWFiNjAyYjliMTYyNmNlNjVlNWU3MDM5N2Q1OWMifQ==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59"/>
</p:tagLst>
</file>

<file path=ppt/tags/tag3.xml><?xml version="1.0" encoding="utf-8"?>
<p:tagLst xmlns:p="http://schemas.openxmlformats.org/presentationml/2006/main">
  <p:tag name="KSO_WM_TEMPLATE_THUMBS_INDEX" val="1、9、12、15、19、24、28、30"/>
  <p:tag name="KSO_WM_TEMPLATE_CATEGORY" val="custom"/>
  <p:tag name="KSO_WM_TEMPLATE_INDEX" val="159"/>
  <p:tag name="KSO_WM_BEAUTIFY_FLAG" val="#wm#"/>
  <p:tag name="KSO_WM_TAG_VERSION" val="1.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1*i*6"/>
  <p:tag name="KSO_WM_TEMPLATE_CATEGORY" val="special"/>
  <p:tag name="KSO_WM_TEMPLATE_INDEX" val="20163066"/>
  <p:tag name="KSO_WM_UNIT_INDEX" val="6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2*i*0"/>
  <p:tag name="KSO_WM_TEMPLATE_CATEGORY" val="special"/>
  <p:tag name="KSO_WM_TEMPLATE_INDEX" val="20163066"/>
  <p:tag name="KSO_WM_UNIT_INDEX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3*i*3"/>
  <p:tag name="KSO_WM_TEMPLATE_CATEGORY" val="special"/>
  <p:tag name="KSO_WM_TEMPLATE_INDEX" val="20163066"/>
  <p:tag name="KSO_WM_UNIT_INDEX" val="3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26*i*1"/>
  <p:tag name="KSO_WM_TEMPLATE_CATEGORY" val="special"/>
  <p:tag name="KSO_WM_TEMPLATE_INDEX" val="20163066"/>
  <p:tag name="KSO_WM_UNIT_INDEX" val="1"/>
</p:tagLst>
</file>

<file path=ppt/tags/tag8.xml><?xml version="1.0" encoding="utf-8"?>
<p:tagLst xmlns:p="http://schemas.openxmlformats.org/presentationml/2006/main">
  <p:tag name="KSO_WM_TAG_VERSION" val="1.0"/>
  <p:tag name="KSO_WM_TEMPLATE_CATEGORY" val="basetag"/>
  <p:tag name="KSO_WM_TEMPLATE_INDEX" val="20164214"/>
</p:tagLst>
</file>

<file path=ppt/tags/tag9.xml><?xml version="1.0" encoding="utf-8"?>
<p:tagLst xmlns:p="http://schemas.openxmlformats.org/presentationml/2006/main">
  <p:tag name="KSO_WM_TAG_VERSION" val="1.0"/>
  <p:tag name="KSO_WM_TEMPLATE_CATEGORY" val="basetag"/>
  <p:tag name="KSO_WM_TEMPLATE_INDEX" val="20164214"/>
</p:tagLst>
</file>

<file path=ppt/theme/theme1.xml><?xml version="1.0" encoding="utf-8"?>
<a:theme xmlns:a="http://schemas.openxmlformats.org/drawingml/2006/main" name="A000120140530A99PPBG">
  <a:themeElements>
    <a:clrScheme name="自定义 134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63B70F"/>
      </a:accent1>
      <a:accent2>
        <a:srgbClr val="819420"/>
      </a:accent2>
      <a:accent3>
        <a:srgbClr val="44B27E"/>
      </a:accent3>
      <a:accent4>
        <a:srgbClr val="008DA8"/>
      </a:accent4>
      <a:accent5>
        <a:srgbClr val="3F6AC1"/>
      </a:accent5>
      <a:accent6>
        <a:srgbClr val="B9901D"/>
      </a:accent6>
      <a:hlink>
        <a:srgbClr val="00B0F0"/>
      </a:hlink>
      <a:folHlink>
        <a:srgbClr val="3F6AC1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tag20163066_docer798253.唯美清新毕业论文答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WPS 演示</Application>
  <PresentationFormat>全屏显示(4:3)</PresentationFormat>
  <Paragraphs>59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黑体</vt:lpstr>
      <vt:lpstr>Arial</vt:lpstr>
      <vt:lpstr>Calibri</vt:lpstr>
      <vt:lpstr>楷体</vt:lpstr>
      <vt:lpstr>新宋体</vt:lpstr>
      <vt:lpstr>DFKai-SB</vt:lpstr>
      <vt:lpstr>Arial Unicode MS</vt:lpstr>
      <vt:lpstr>A000120140530A99PPBG</vt:lpstr>
      <vt:lpstr>Office 主题</vt:lpstr>
      <vt:lpstr>basetag20163066_docer798253.唯美清新毕业论文答辩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周涛</cp:lastModifiedBy>
  <cp:revision>93</cp:revision>
  <dcterms:created xsi:type="dcterms:W3CDTF">2018-07-27T05:43:00Z</dcterms:created>
  <dcterms:modified xsi:type="dcterms:W3CDTF">2025-09-04T01:16:37Z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4667D367D22C4D26B36C8A27FA4A181A_13</vt:lpwstr>
  </property>
</Properties>
</file>