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</p:sldMasterIdLst>
  <p:notesMasterIdLst>
    <p:notesMasterId r:id="rId10"/>
  </p:notesMasterIdLst>
  <p:sldIdLst>
    <p:sldId id="263" r:id="rId5"/>
    <p:sldId id="264" r:id="rId6"/>
    <p:sldId id="262" r:id="rId7"/>
    <p:sldId id="265" r:id="rId8"/>
    <p:sldId id="271" r:id="rId9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A04"/>
    <a:srgbClr val="C21C87"/>
    <a:srgbClr val="1E1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9" autoAdjust="0"/>
  </p:normalViewPr>
  <p:slideViewPr>
    <p:cSldViewPr showGuides="1">
      <p:cViewPr>
        <p:scale>
          <a:sx n="100" d="100"/>
          <a:sy n="100" d="100"/>
        </p:scale>
        <p:origin x="-1296" y="-210"/>
      </p:cViewPr>
      <p:guideLst>
        <p:guide orient="horz" pos="219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A40B3-4D55-455A-8EE1-BB70FDC1D2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1286-8608-42A6-8483-FFFE1643D3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05200" y="2722180"/>
            <a:ext cx="5475600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05200" y="1743075"/>
            <a:ext cx="5475600" cy="864456"/>
          </a:xfrm>
        </p:spPr>
        <p:txBody>
          <a:bodyPr>
            <a:normAutofit/>
          </a:bodyPr>
          <a:lstStyle>
            <a:lvl1pPr algn="ctr">
              <a:defRPr sz="2800" baseline="0">
                <a:ln w="3175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12400" y="1011600"/>
            <a:ext cx="7002000" cy="583200"/>
          </a:xfrm>
        </p:spPr>
        <p:txBody>
          <a:bodyPr anchor="t" anchorCtr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112400" y="2217600"/>
            <a:ext cx="7002000" cy="2077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630555" indent="-285750">
              <a:buFont typeface="Arial" panose="020B0604020202020204" pitchFamily="34" charset="0"/>
              <a:buChar char="•"/>
              <a:tabLst>
                <a:tab pos="629920" algn="l"/>
                <a:tab pos="715645" algn="l"/>
              </a:tabLst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68286" y="2714174"/>
            <a:ext cx="5007429" cy="94093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578B18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68286" y="3674609"/>
            <a:ext cx="5007429" cy="76676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l="14558" t="41307" r="40846" b="11092"/>
          <a:stretch>
            <a:fillRect/>
          </a:stretch>
        </p:blipFill>
        <p:spPr>
          <a:xfrm>
            <a:off x="3707130" y="1514024"/>
            <a:ext cx="1729740" cy="1200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l="14558" t="41307" r="40846" b="11092"/>
          <a:stretch>
            <a:fillRect/>
          </a:stretch>
        </p:blipFill>
        <p:spPr>
          <a:xfrm>
            <a:off x="235585" y="4862830"/>
            <a:ext cx="2811145" cy="19507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C2061DBB-08A7-4503-9750-00B00168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1026A298-7DD5-4EA5-AAE7-190085570B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279481" y="3279776"/>
            <a:ext cx="1578769" cy="3076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14690" y="2078990"/>
            <a:ext cx="3840002" cy="1074444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78B18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214690" y="3180423"/>
            <a:ext cx="4064792" cy="11545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78B18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78438"/>
            <a:ext cx="3965122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665379"/>
            <a:ext cx="3965122" cy="352428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80858" y="1778438"/>
            <a:ext cx="3834493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0858" y="2665379"/>
            <a:ext cx="3834493" cy="352428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l="14558" t="41307" r="40846" b="11092"/>
          <a:stretch>
            <a:fillRect/>
          </a:stretch>
        </p:blipFill>
        <p:spPr>
          <a:xfrm>
            <a:off x="498475" y="4699635"/>
            <a:ext cx="3280410" cy="22771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63486" y="2281012"/>
            <a:ext cx="5617029" cy="1623330"/>
          </a:xfrm>
        </p:spPr>
        <p:txBody>
          <a:bodyPr>
            <a:normAutofit/>
          </a:bodyPr>
          <a:lstStyle>
            <a:lvl1pPr algn="ctr">
              <a:defRPr sz="7200">
                <a:solidFill>
                  <a:srgbClr val="578B18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733425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19300" y="3052763"/>
            <a:ext cx="5105400" cy="6048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01460"/>
            <a:ext cx="2276475" cy="60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67525" y="3200400"/>
            <a:ext cx="2276475" cy="60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19300" y="3052763"/>
            <a:ext cx="5105400" cy="604837"/>
          </a:xfrm>
        </p:spPr>
        <p:txBody>
          <a:bodyPr anchor="ctr" anchorCtr="0">
            <a:normAutofit/>
          </a:bodyPr>
          <a:lstStyle>
            <a:lvl1pPr algn="ctr"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10" name="任意多边形 9"/>
          <p:cNvSpPr/>
          <p:nvPr/>
        </p:nvSpPr>
        <p:spPr>
          <a:xfrm>
            <a:off x="2019300" y="3053823"/>
            <a:ext cx="257175" cy="752475"/>
          </a:xfrm>
          <a:custGeom>
            <a:avLst/>
            <a:gdLst>
              <a:gd name="connsiteX0" fmla="*/ 0 w 257175"/>
              <a:gd name="connsiteY0" fmla="*/ 0 h 753667"/>
              <a:gd name="connsiteX1" fmla="*/ 257175 w 257175"/>
              <a:gd name="connsiteY1" fmla="*/ 148480 h 753667"/>
              <a:gd name="connsiteX2" fmla="*/ 257175 w 257175"/>
              <a:gd name="connsiteY2" fmla="*/ 753667 h 753667"/>
              <a:gd name="connsiteX3" fmla="*/ 0 w 257175"/>
              <a:gd name="connsiteY3" fmla="*/ 605187 h 7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753667">
                <a:moveTo>
                  <a:pt x="0" y="0"/>
                </a:moveTo>
                <a:lnTo>
                  <a:pt x="257175" y="148480"/>
                </a:lnTo>
                <a:lnTo>
                  <a:pt x="257175" y="753667"/>
                </a:lnTo>
                <a:lnTo>
                  <a:pt x="0" y="605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H="1">
            <a:off x="6867525" y="3052763"/>
            <a:ext cx="257175" cy="752475"/>
          </a:xfrm>
          <a:custGeom>
            <a:avLst/>
            <a:gdLst>
              <a:gd name="connsiteX0" fmla="*/ 0 w 257175"/>
              <a:gd name="connsiteY0" fmla="*/ 0 h 753667"/>
              <a:gd name="connsiteX1" fmla="*/ 257175 w 257175"/>
              <a:gd name="connsiteY1" fmla="*/ 148480 h 753667"/>
              <a:gd name="connsiteX2" fmla="*/ 257175 w 257175"/>
              <a:gd name="connsiteY2" fmla="*/ 753667 h 753667"/>
              <a:gd name="connsiteX3" fmla="*/ 0 w 257175"/>
              <a:gd name="connsiteY3" fmla="*/ 605187 h 75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753667">
                <a:moveTo>
                  <a:pt x="0" y="0"/>
                </a:moveTo>
                <a:lnTo>
                  <a:pt x="257175" y="148480"/>
                </a:lnTo>
                <a:lnTo>
                  <a:pt x="257175" y="753667"/>
                </a:lnTo>
                <a:lnTo>
                  <a:pt x="0" y="605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3428" y="365125"/>
            <a:ext cx="1221922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501493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12400" y="1011600"/>
            <a:ext cx="7002000" cy="583200"/>
          </a:xfrm>
        </p:spPr>
        <p:txBody>
          <a:bodyPr anchor="t" anchorCtr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112400" y="1916757"/>
            <a:ext cx="7002000" cy="180330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112400" y="3893157"/>
            <a:ext cx="7002000" cy="180330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42925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4576" y="232842"/>
            <a:ext cx="7886699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13143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1955347"/>
            <a:ext cx="3868340" cy="3684588"/>
          </a:xfrm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13143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1955347"/>
            <a:ext cx="3887391" cy="3684588"/>
          </a:xfrm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778400" y="2322000"/>
            <a:ext cx="5659200" cy="1198800"/>
          </a:xfrm>
        </p:spPr>
        <p:txBody>
          <a:bodyPr anchor="t" anchorCtr="0">
            <a:normAutofit/>
          </a:bodyPr>
          <a:lstStyle>
            <a:lvl1pPr algn="ctr"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298700" y="3436044"/>
            <a:ext cx="4572000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0000" lnSpcReduction="20000"/>
          </a:bodyPr>
          <a:lstStyle/>
          <a:p>
            <a:pPr algn="ctr"/>
            <a:endParaRPr lang="en-US" altLang="zh-CN" sz="20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41600" y="262800"/>
            <a:ext cx="7668000" cy="802800"/>
          </a:xfr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2869200" y="1310400"/>
            <a:ext cx="3322800" cy="315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368000" y="4759200"/>
            <a:ext cx="6645600" cy="1562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171261" y="561073"/>
            <a:ext cx="88688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128175" y="561073"/>
            <a:ext cx="5949952" cy="5811838"/>
          </a:xfrm>
        </p:spPr>
        <p:txBody>
          <a:bodyPr vert="eaVert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1"/>
          <a:stretch>
            <a:fillRect/>
          </a:stretch>
        </p:blipFill>
        <p:spPr>
          <a:xfrm>
            <a:off x="0" y="5382882"/>
            <a:ext cx="9144000" cy="1475117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19099" y="1026615"/>
            <a:ext cx="8292045" cy="435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2"/>
          </p:nvPr>
        </p:nvSpPr>
        <p:spPr>
          <a:xfrm>
            <a:off x="628650" y="645204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52048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5204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  <p:sp>
        <p:nvSpPr>
          <p:cNvPr id="4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Arial" panose="020B0604020202020204" pitchFamily="34" charset="0"/>
          <a:ea typeface="黑体" panose="02010609060101010101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130000"/>
        <a:buFontTx/>
        <a:buBlip>
          <a:blip r:embed="rId15"/>
        </a:buBlip>
        <a:defRPr sz="2400" kern="120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黑体" panose="02010609060101010101" charset="-122"/>
          <a:cs typeface="+mn-cs"/>
        </a:defRPr>
      </a:lvl1pPr>
      <a:lvl2pPr marL="803275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 pitchFamily="34" charset="0"/>
        <a:buChar char="•"/>
        <a:tabLst>
          <a:tab pos="715645" algn="l"/>
        </a:tabLst>
        <a:defRPr sz="2000" kern="120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6"/>
            <a:ext cx="7886700" cy="111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669143"/>
            <a:ext cx="7886700" cy="4507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/>
          <p:nvPr/>
        </p:nvSpPr>
        <p:spPr>
          <a:xfrm>
            <a:off x="1868170" y="2708910"/>
            <a:ext cx="5369560" cy="7708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 baseline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dirty="0">
                <a:latin typeface="Arial" panose="020B0604020202020204"/>
              </a:rPr>
              <a:t>大别山道地药材种植</a:t>
            </a:r>
            <a:endParaRPr lang="zh-CN" altLang="en-US" dirty="0">
              <a:latin typeface="Arial" panose="020B0604020202020204"/>
            </a:endParaRPr>
          </a:p>
        </p:txBody>
      </p:sp>
      <p:sp>
        <p:nvSpPr>
          <p:cNvPr id="5" name="文本框 4"/>
          <p:cNvSpPr/>
          <p:nvPr/>
        </p:nvSpPr>
        <p:spPr>
          <a:xfrm>
            <a:off x="3420110" y="3298190"/>
            <a:ext cx="2316480" cy="5575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霍山县特产石斛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0" name="文本框 99"/>
          <p:cNvSpPr/>
          <p:nvPr/>
        </p:nvSpPr>
        <p:spPr>
          <a:xfrm>
            <a:off x="2124075" y="4004628"/>
            <a:ext cx="50800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828800"/>
            <a:endParaRPr lang="zh-CN" sz="16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       </a:t>
            </a:r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本公司坐落于大别山道地药材原产地中国的西山药库，是一家集：种苗培育，种植技术推广，药材加工及购销一站式产业化企业。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 descr="插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2534285" cy="2534285"/>
          </a:xfrm>
          <a:prstGeom prst="rect">
            <a:avLst/>
          </a:prstGeom>
        </p:spPr>
      </p:pic>
      <p:pic>
        <p:nvPicPr>
          <p:cNvPr id="83" name="图片 82" descr="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70" y="0"/>
            <a:ext cx="3173730" cy="2422525"/>
          </a:xfrm>
          <a:prstGeom prst="rect">
            <a:avLst/>
          </a:prstGeom>
        </p:spPr>
      </p:pic>
      <p:pic>
        <p:nvPicPr>
          <p:cNvPr id="84" name="图片 8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88595"/>
            <a:ext cx="2966085" cy="1995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/>
          <p:nvPr/>
        </p:nvSpPr>
        <p:spPr>
          <a:xfrm>
            <a:off x="4356100" y="116840"/>
            <a:ext cx="4667885" cy="244030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sz="1400" b="0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sz="2000" b="1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石斛的功效与作用</a:t>
            </a:r>
            <a:r>
              <a:rPr kumimoji="0" lang="zh-CN" sz="2000" b="0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：石斛有一定解热镇痛作用，能促进胃液分泌，促消化，有增强新陈代谢、抗衰老、降血压、疏请虚热、补益脾胃、强壮筋骨等功效，是药食两用的滋补品。</a:t>
            </a:r>
            <a:endParaRPr kumimoji="0" lang="zh-CN" sz="2000" b="0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78430"/>
            <a:ext cx="9144000" cy="4238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605" y="116840"/>
            <a:ext cx="3721735" cy="2326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霍山石斛，兰科石斛属多年生草本植物。花茎较粗，呈圆柱型；叶子较薄，呈长圆形，叶梢下有绒毛；花朵较大，呈多边形，红色，略具有青草香气；根较细，嫩白色，表面光滑。花期5—6月，果期7—8月。</a:t>
            </a:r>
            <a:endParaRPr lang="zh-CN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/>
          <p:nvPr/>
        </p:nvSpPr>
        <p:spPr>
          <a:xfrm>
            <a:off x="635" y="2910428"/>
            <a:ext cx="468052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200" dirty="0" smtClean="0"/>
          </a:p>
          <a:p>
            <a:endParaRPr lang="zh-CN" altLang="zh-CN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5" y="4445"/>
            <a:ext cx="9135745" cy="3232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                                              </a:t>
            </a:r>
            <a:endParaRPr lang="en-US" altLang="zh-CN" sz="1400" b="1" dirty="0" smtClean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Calibri" panose="020F0502020204030204" pitchFamily="34" charset="0"/>
            </a:endParaRP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                              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关于石斛</a:t>
            </a:r>
            <a:endParaRPr lang="zh-CN" altLang="en-US" sz="2400" b="1" dirty="0" smtClean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Calibri" panose="020F0502020204030204" pitchFamily="34" charset="0"/>
            </a:endParaRPr>
          </a:p>
          <a:p>
            <a:r>
              <a:rPr lang="en-US" altLang="zh-CN" sz="1200" b="1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</a:t>
            </a:r>
            <a:r>
              <a:rPr lang="zh-CN" altLang="en-US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霍山石斛是一种喜欢凉爽、潮湿环境的兰科植物，海拔在300-900米，喜在温凉、湿润的气候中生长。适合在疏松、透气、排水性好的土壤生长，也可采用水苔、碎石、树皮、刨花木屑、有机肥等基质混合的土壤。</a:t>
            </a:r>
            <a:endParaRPr lang="zh-CN" altLang="en-US" dirty="0" smtClean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</a:t>
            </a:r>
            <a:r>
              <a:rPr lang="zh-CN" altLang="en-US" dirty="0" smtClean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石斛主要生长在热带、亚热带原始森林，及相类似的温暖湿润的环境；喜温暖，忌寒冷，喜湿润，忌干燥，宜在通风良好、疏松排水、富含腐殖质的基质上生长，自然状态下多附生于大的树干或岩石，所需的生长条件十分苛刻。最适宜生长的环境条件，温度为20～25℃，年积温2070℃以上，光照为2万Lux左右，空气相对湿度为70%以上。</a:t>
            </a:r>
            <a:endParaRPr lang="zh-CN" altLang="en-US" dirty="0" smtClean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libri" panose="020F0502020204030204" pitchFamily="34" charset="0"/>
              </a:rPr>
              <a:t>公司免费提供技术，</a:t>
            </a:r>
            <a:r>
              <a:rPr lang="zh-CN" altLang="zh-CN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有专业的技术老师教您，全程跟踪服直到采收为止</a:t>
            </a:r>
            <a:r>
              <a:rPr lang="zh-CN" altLang="zh-CN" sz="2400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CN" altLang="zh-CN" sz="2400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" name="图片 9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35325"/>
            <a:ext cx="9144000" cy="3613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760" y="197485"/>
            <a:ext cx="4235450" cy="10477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合作流程：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有意向可来公司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实地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考察学习</a:t>
            </a:r>
            <a:r>
              <a:rPr lang="zh-CN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签订合同</a:t>
            </a:r>
            <a:r>
              <a:rPr lang="zh-CN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提供种苗</a:t>
            </a:r>
            <a:r>
              <a:rPr lang="zh-CN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收取种苗费用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回家种植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→</a:t>
            </a:r>
            <a:r>
              <a:rPr lang="zh-CN" altLang="zh-CN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市场价回收产品。</a:t>
            </a:r>
            <a:endParaRPr lang="zh-CN" altLang="zh-CN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1513" name="Rectangle 9"/>
          <p:cNvSpPr/>
          <p:nvPr/>
        </p:nvSpPr>
        <p:spPr>
          <a:xfrm>
            <a:off x="4658995" y="1268730"/>
            <a:ext cx="4410075" cy="5420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sz="2000" b="1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种苗费</a:t>
            </a:r>
            <a:r>
              <a:rPr kumimoji="0" lang="zh-CN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kumimoji="0" lang="en-US" altLang="zh-CN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6</a:t>
            </a:r>
            <a:r>
              <a:rPr kumimoji="0" lang="zh-CN" alt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万元／亩 左右</a:t>
            </a:r>
            <a:endParaRPr kumimoji="0" lang="zh-CN" alt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一亩地667平方米，按照国家标准使用面积400平方米，可种12万株种苗</a:t>
            </a:r>
            <a:r>
              <a:rPr kumimoji="0" lang="zh-CN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左右。</a:t>
            </a:r>
            <a:endParaRPr kumimoji="0" lang="zh-CN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回收价格</a:t>
            </a:r>
            <a:r>
              <a:rPr kumimoji="0" lang="zh-CN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kumimoji="0" lang="zh-CN" altLang="en-US" sz="1600" i="0" u="none" strike="noStrike" cap="none" normalizeH="0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按市场回收价每公斤600-800元。</a:t>
            </a:r>
            <a:endParaRPr kumimoji="0" lang="en-US" altLang="zh-CN" i="0" u="none" strike="noStrike" cap="none" normalizeH="0" dirty="0" smtClean="0">
              <a:ln>
                <a:noFill/>
              </a:ln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收益</a:t>
            </a:r>
            <a:r>
              <a:rPr kumimoji="0" lang="zh-CN" alt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kumimoji="0" lang="zh-CN" alt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石斛的一季产量</a:t>
            </a:r>
            <a:r>
              <a:rPr kumimoji="0" lang="en-US" altLang="zh-CN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350-400</a:t>
            </a:r>
            <a:r>
              <a:rPr kumimoji="0" lang="zh-CN" alt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公斤左右</a:t>
            </a:r>
            <a:endParaRPr kumimoji="0" lang="zh-CN" altLang="en-US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一亩地</a:t>
            </a:r>
            <a:r>
              <a:rPr kumimoji="0" lang="zh-CN" alt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kumimoji="0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种植每年收益（按最低价计）：350公斤x600元/公斤=21万元</a:t>
            </a:r>
            <a:endParaRPr kumimoji="0" lang="en-US" altLang="zh-CN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周期</a:t>
            </a:r>
            <a:r>
              <a:rPr lang="zh-CN" altLang="en-US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lang="en-US" altLang="zh-CN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3-5</a:t>
            </a:r>
            <a:r>
              <a:rPr lang="zh-CN" altLang="en-US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年（</a:t>
            </a:r>
            <a:r>
              <a:rPr lang="zh-CN" altLang="en-US" dirty="0" smtClean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种植一次种苗，可连续采收4-5年</a:t>
            </a:r>
            <a:r>
              <a:rPr lang="zh-CN" altLang="en-US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）</a:t>
            </a:r>
            <a:endParaRPr lang="zh-CN" altLang="en-US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技术</a:t>
            </a:r>
            <a:r>
              <a:rPr kumimoji="0" lang="zh-CN" alt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 有专业的技术老师教您，小面积需过来公司基地学习，全程跟踪服务 直到采收为止。</a:t>
            </a:r>
            <a:endParaRPr kumimoji="0" lang="zh-CN" alt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cap="none" normalizeH="0" dirty="0" smtClean="0">
                <a:ln>
                  <a:noFill/>
                </a:ln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如何回收</a:t>
            </a:r>
            <a:r>
              <a:rPr kumimoji="0" lang="zh-CN" altLang="en-US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：到了采摘期公司会有技术员上门监督采摘，符合要求确定是我们公司的品种现金支付收购。</a:t>
            </a:r>
            <a:endParaRPr kumimoji="0" lang="en-US" altLang="zh-CN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3" name="图片 2" descr="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4052570"/>
            <a:ext cx="4403090" cy="280543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260985"/>
            <a:ext cx="4378325" cy="3687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560072" y="1911350"/>
            <a:ext cx="736600" cy="736600"/>
            <a:chOff x="1698" y="3659"/>
            <a:chExt cx="1160" cy="1160"/>
          </a:xfrm>
        </p:grpSpPr>
        <p:sp>
          <p:nvSpPr>
            <p:cNvPr id="40" name="椭圆 3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11"/>
            <p:cNvSpPr/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558167" y="793115"/>
            <a:ext cx="736600" cy="736600"/>
            <a:chOff x="1733" y="2211"/>
            <a:chExt cx="1160" cy="1160"/>
          </a:xfrm>
        </p:grpSpPr>
        <p:sp>
          <p:nvSpPr>
            <p:cNvPr id="43" name="椭圆 42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稻壳儿小白白(http://dwz.cn/Wu2UP)"/>
            <p:cNvSpPr/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3"/>
            </p:custDataLst>
          </p:nvPr>
        </p:nvGrpSpPr>
        <p:grpSpPr>
          <a:xfrm>
            <a:off x="614682" y="3093720"/>
            <a:ext cx="736600" cy="736600"/>
            <a:chOff x="1648" y="5039"/>
            <a:chExt cx="1160" cy="1160"/>
          </a:xfrm>
        </p:grpSpPr>
        <p:sp>
          <p:nvSpPr>
            <p:cNvPr id="46" name="椭圆 45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稻壳儿小白白(http://dwz.cn/Wu2UP)"/>
            <p:cNvSpPr/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1" name="文本框 141"/>
          <p:cNvSpPr/>
          <p:nvPr/>
        </p:nvSpPr>
        <p:spPr>
          <a:xfrm>
            <a:off x="1369060" y="713740"/>
            <a:ext cx="2932430" cy="1102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用途广市场大</a:t>
            </a:r>
            <a:endParaRPr lang="zh-CN" altLang="da-DK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生活水平提高，无病防病意识普及，有着广泛的认同与市场需求</a:t>
            </a:r>
            <a:r>
              <a:rPr lang="zh-CN" altLang="en-US" sz="160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。</a:t>
            </a:r>
            <a:endParaRPr lang="zh-CN" altLang="en-US" sz="16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文本框 141"/>
          <p:cNvSpPr/>
          <p:nvPr/>
        </p:nvSpPr>
        <p:spPr>
          <a:xfrm>
            <a:off x="1367155" y="1816735"/>
            <a:ext cx="2938780" cy="975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投资小回报久</a:t>
            </a:r>
            <a:endParaRPr lang="zh-CN" altLang="en-US" sz="16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只需一次性栽培，此后每年自行育种栽培，利润相当可观。</a:t>
            </a:r>
            <a:endParaRPr lang="zh-CN" altLang="da-DK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文本框 141"/>
          <p:cNvSpPr/>
          <p:nvPr/>
        </p:nvSpPr>
        <p:spPr>
          <a:xfrm>
            <a:off x="1403985" y="2858770"/>
            <a:ext cx="2886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无门槛无经验</a:t>
            </a:r>
            <a:endParaRPr lang="zh-CN" altLang="en-US" sz="16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种植简单，不受场地局限，成活率高，上门指导，传授种植技术。</a:t>
            </a:r>
            <a:endParaRPr lang="zh-CN" altLang="en-US" sz="16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4" name="文本框 3"/>
          <p:cNvSpPr/>
          <p:nvPr/>
        </p:nvSpPr>
        <p:spPr>
          <a:xfrm>
            <a:off x="6296025" y="3825875"/>
            <a:ext cx="1387475" cy="323850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>
              <a:defRPr/>
            </a:pPr>
            <a:endParaRPr lang="zh-CN" altLang="en-US" sz="1500" b="1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3400" y="5229225"/>
            <a:ext cx="4652645" cy="1478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安徽省六味圣草中药材有限公司湖南分公司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业务经理：</a:t>
            </a:r>
            <a:r>
              <a:rPr lang="en-US" altLang="zh-CN" sz="2000">
                <a:sym typeface="+mn-ea"/>
              </a:rPr>
              <a:t>19330176999</a:t>
            </a:r>
            <a:endParaRPr lang="en-US" altLang="zh-CN" sz="2000"/>
          </a:p>
          <a:p>
            <a:r>
              <a:rPr lang="zh-CN" altLang="en-US" sz="2000">
                <a:sym typeface="+mn-ea"/>
              </a:rPr>
              <a:t>地址：湖南省永州市</a:t>
            </a:r>
            <a:r>
              <a:rPr lang="zh-CN" altLang="zh-CN" sz="2000">
                <a:sym typeface="+mn-ea"/>
              </a:rPr>
              <a:t>冷水滩区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零陵区</a:t>
            </a:r>
            <a:endParaRPr lang="zh-CN" altLang="en-US" sz="2000"/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85" y="4001770"/>
            <a:ext cx="3933825" cy="2752725"/>
          </a:xfrm>
          <a:prstGeom prst="rect">
            <a:avLst/>
          </a:prstGeom>
        </p:spPr>
      </p:pic>
      <p:pic>
        <p:nvPicPr>
          <p:cNvPr id="6" name="图片 5" descr="3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50" y="167640"/>
            <a:ext cx="4610100" cy="49066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59"/>
</p:tagLst>
</file>

<file path=ppt/tags/tag10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TEMPLATE_THUMBS_INDEX" val="1、6、7、11、12、13、18、21、23、26、32、33、35、37"/>
  <p:tag name="KSO_WM_BEAUTIFY_FLAG" val="#wm#"/>
</p:tagLst>
</file>

<file path=ppt/tags/tag11.xml><?xml version="1.0" encoding="utf-8"?>
<p:tagLst xmlns:p="http://schemas.openxmlformats.org/presentationml/2006/main">
  <p:tag name="KSO_WM_TEMPLATE_CATEGORY" val="custom"/>
  <p:tag name="KSO_WM_TEMPLATE_INDEX" val="159"/>
  <p:tag name="KSO_WM_SLIDE_ID" val="custom159_30"/>
  <p:tag name="KSO_WM_SLIDE_INDEX" val="30"/>
  <p:tag name="KSO_WM_SLIDE_ITEM_CNT" val="1"/>
  <p:tag name="KSO_WM_SLIDE_LAYOUT" val="a"/>
  <p:tag name="KSO_WM_SLIDE_LAYOUT_CNT" val="1"/>
  <p:tag name="KSO_WM_SLIDE_TYPE" val="endPage"/>
  <p:tag name="KSO_WM_BEAUTIFY_FLAG" val="#wm#"/>
  <p:tag name="KSO_WM_TAG_VERSION" val="1.0"/>
  <p:tag name="KSO_WM_SLIDE_SUBTYPE" val="pureTxt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"/>
  <p:tag name="KSO_WM_TEMPLATE_CATEGORY" val="special"/>
  <p:tag name="KSO_WM_TEMPLATE_INDEX" val="20163066"/>
  <p:tag name="KSO_WM_UNIT_INDEX" val="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7"/>
  <p:tag name="KSO_WM_TEMPLATE_CATEGORY" val="special"/>
  <p:tag name="KSO_WM_TEMPLATE_INDEX" val="20163066"/>
  <p:tag name="KSO_WM_UNIT_INDEX" val="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12"/>
  <p:tag name="KSO_WM_TEMPLATE_CATEGORY" val="special"/>
  <p:tag name="KSO_WM_TEMPLATE_INDEX" val="20163066"/>
  <p:tag name="KSO_WM_UNIT_INDEX" val="12"/>
</p:tagLst>
</file>

<file path=ppt/tags/tag15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SLIDE_ID" val="basetag20164214_8"/>
  <p:tag name="KSO_WM_SLIDE_INDEX" val="8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16.xml><?xml version="1.0" encoding="utf-8"?>
<p:tagLst xmlns:p="http://schemas.openxmlformats.org/presentationml/2006/main">
  <p:tag name="commondata" val="eyJoZGlkIjoiMjUxMWFiNjAyYjliMTYyNmNlNjVlNWU3MDM5N2Q1OWM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59"/>
</p:tagLst>
</file>

<file path=ppt/tags/tag3.xml><?xml version="1.0" encoding="utf-8"?>
<p:tagLst xmlns:p="http://schemas.openxmlformats.org/presentationml/2006/main">
  <p:tag name="KSO_WM_TEMPLATE_THUMBS_INDEX" val="1、9、12、15、19、24、28、30"/>
  <p:tag name="KSO_WM_TEMPLATE_CATEGORY" val="custom"/>
  <p:tag name="KSO_WM_TEMPLATE_INDEX" val="159"/>
  <p:tag name="KSO_WM_BEAUTIFY_FLAG" val="#wm#"/>
  <p:tag name="KSO_WM_TAG_VERSION" val="1.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*i*6"/>
  <p:tag name="KSO_WM_TEMPLATE_CATEGORY" val="special"/>
  <p:tag name="KSO_WM_TEMPLATE_INDEX" val="20163066"/>
  <p:tag name="KSO_WM_UNIT_INDEX" val="6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*i*0"/>
  <p:tag name="KSO_WM_TEMPLATE_CATEGORY" val="special"/>
  <p:tag name="KSO_WM_TEMPLATE_INDEX" val="20163066"/>
  <p:tag name="KSO_WM_UNIT_INDEX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3*i*3"/>
  <p:tag name="KSO_WM_TEMPLATE_CATEGORY" val="special"/>
  <p:tag name="KSO_WM_TEMPLATE_INDEX" val="20163066"/>
  <p:tag name="KSO_WM_UNIT_INDEX" val="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6*i*1"/>
  <p:tag name="KSO_WM_TEMPLATE_CATEGORY" val="special"/>
  <p:tag name="KSO_WM_TEMPLATE_INDEX" val="20163066"/>
  <p:tag name="KSO_WM_UNIT_INDEX" val="1"/>
</p:tagLst>
</file>

<file path=ppt/tags/tag8.xml><?xml version="1.0" encoding="utf-8"?>
<p:tagLst xmlns:p="http://schemas.openxmlformats.org/presentationml/2006/main">
  <p:tag name="KSO_WM_TAG_VERSION" val="1.0"/>
  <p:tag name="KSO_WM_TEMPLATE_CATEGORY" val="basetag"/>
  <p:tag name="KSO_WM_TEMPLATE_INDEX" val="20164214"/>
</p:tagLst>
</file>

<file path=ppt/tags/tag9.xml><?xml version="1.0" encoding="utf-8"?>
<p:tagLst xmlns:p="http://schemas.openxmlformats.org/presentationml/2006/main">
  <p:tag name="KSO_WM_TAG_VERSION" val="1.0"/>
  <p:tag name="KSO_WM_TEMPLATE_CATEGORY" val="basetag"/>
  <p:tag name="KSO_WM_TEMPLATE_INDEX" val="20164214"/>
</p:tagLst>
</file>

<file path=ppt/theme/theme1.xml><?xml version="1.0" encoding="utf-8"?>
<a:theme xmlns:a="http://schemas.openxmlformats.org/drawingml/2006/main" name="A000120140530A99PPBG">
  <a:themeElements>
    <a:clrScheme name="自定义 134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63B70F"/>
      </a:accent1>
      <a:accent2>
        <a:srgbClr val="819420"/>
      </a:accent2>
      <a:accent3>
        <a:srgbClr val="44B27E"/>
      </a:accent3>
      <a:accent4>
        <a:srgbClr val="008DA8"/>
      </a:accent4>
      <a:accent5>
        <a:srgbClr val="3F6AC1"/>
      </a:accent5>
      <a:accent6>
        <a:srgbClr val="B9901D"/>
      </a:accent6>
      <a:hlink>
        <a:srgbClr val="00B0F0"/>
      </a:hlink>
      <a:folHlink>
        <a:srgbClr val="3F6AC1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tag20163066_docer798253.唯美清新毕业论文答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WPS 演示</Application>
  <PresentationFormat>全屏显示(4:3)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黑体</vt:lpstr>
      <vt:lpstr>Arial</vt:lpstr>
      <vt:lpstr>Calibri</vt:lpstr>
      <vt:lpstr>楷体</vt:lpstr>
      <vt:lpstr>新宋体</vt:lpstr>
      <vt:lpstr>DFKai-SB</vt:lpstr>
      <vt:lpstr>Arial Unicode MS</vt:lpstr>
      <vt:lpstr>A000120140530A99PPBG</vt:lpstr>
      <vt:lpstr>Office 主题</vt:lpstr>
      <vt:lpstr>basetag20163066_docer798253.唯美清新毕业论文答辩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周涛</cp:lastModifiedBy>
  <cp:revision>102</cp:revision>
  <dcterms:created xsi:type="dcterms:W3CDTF">2018-07-27T05:43:00Z</dcterms:created>
  <dcterms:modified xsi:type="dcterms:W3CDTF">2025-09-04T01:16:46Z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AF347B500AF64081872704284AD02F16_13</vt:lpwstr>
  </property>
</Properties>
</file>