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标题幻灯片">
    <p:bg>
      <p:bgPr>
        <a:blipFill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CT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05200" y="2722180"/>
            <a:ext cx="5475600" cy="4672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单击此处添加您的副标题</a:t>
            </a:r>
            <a:endParaRPr lang="zh-CN"/>
          </a:p>
        </p:txBody>
      </p:sp>
      <p:sp>
        <p:nvSpPr>
          <p:cNvPr id="5" name="KSO_CT1"/>
          <p:cNvSpPr>
            <a:spLocks noGrp="1"/>
          </p:cNvSpPr>
          <p:nvPr>
            <p:ph type="title" hasCustomPrompt="1"/>
          </p:nvPr>
        </p:nvSpPr>
        <p:spPr bwMode="auto">
          <a:xfrm>
            <a:off x="205200" y="1743075"/>
            <a:ext cx="5475600" cy="864456"/>
          </a:xfrm>
        </p:spPr>
        <p:txBody>
          <a:bodyPr>
            <a:normAutofit/>
          </a:bodyPr>
          <a:lstStyle>
            <a:lvl1pPr algn="ctr">
              <a:defRPr sz="2800">
                <a:ln w="3175">
                  <a:noFill/>
                </a:ln>
                <a:solidFill>
                  <a:schemeClr val="accent1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r>
              <a:rPr lang="zh-CN"/>
              <a:t>单击此处添加您的标题文字</a:t>
            </a:r>
            <a:endParaRPr lang="zh-CN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idx="1"/>
          </p:nvPr>
        </p:nvSpPr>
        <p:spPr bwMode="auto">
          <a:xfrm>
            <a:off x="1112400" y="2217600"/>
            <a:ext cx="7002000" cy="2077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630555" indent="-285750">
              <a:buFont typeface="Arial" panose="020B0604020202020204"/>
              <a:buChar char="•"/>
              <a:tabLst>
                <a:tab pos="629920" algn="l"/>
                <a:tab pos="71564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 bwMode="auto">
          <a:xfrm>
            <a:off x="2068286" y="2714174"/>
            <a:ext cx="5007429" cy="94093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2068286" y="3674609"/>
            <a:ext cx="5007429" cy="76676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3707130" y="1514024"/>
            <a:ext cx="1729740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235585" y="4862830"/>
            <a:ext cx="2811145" cy="19507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C2061DBB-08A7-4503-9750-00B00168923B}" type="datetimeFigureOut">
              <a:rPr lang="zh-CN" altLang="en-US"/>
            </a:fld>
            <a:endParaRPr 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026A298-7DD5-4EA5-AAE7-190085570BF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79481" y="3279776"/>
            <a:ext cx="1578769" cy="307657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3214690" y="2078990"/>
            <a:ext cx="3840002" cy="1074444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6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3214690" y="3180423"/>
            <a:ext cx="4064792" cy="11545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78B18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编辑文本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778438"/>
            <a:ext cx="3965122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28650" y="2665379"/>
            <a:ext cx="3965122" cy="35242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80858" y="1778438"/>
            <a:ext cx="383449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80858" y="2665379"/>
            <a:ext cx="3834493" cy="35242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498475" y="4699635"/>
            <a:ext cx="3280410" cy="227711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1763486" y="2281012"/>
            <a:ext cx="5617029" cy="1623330"/>
          </a:xfrm>
        </p:spPr>
        <p:txBody>
          <a:bodyPr>
            <a:normAutofit/>
          </a:bodyPr>
          <a:lstStyle>
            <a:lvl1pPr algn="ctr">
              <a:defRPr sz="720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单击此处编辑标题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 bwMode="auto">
          <a:xfrm>
            <a:off x="4014391" y="733424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zh-CN"/>
              <a:t>图片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629841" y="2311399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矩形 6"/>
          <p:cNvSpPr/>
          <p:nvPr/>
        </p:nvSpPr>
        <p:spPr bwMode="auto">
          <a:xfrm>
            <a:off x="2019300" y="3052763"/>
            <a:ext cx="5105400" cy="6048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sz="2000" b="1">
              <a:solidFill>
                <a:srgbClr val="FFFFFF"/>
              </a:solidFill>
            </a:endParaRPr>
          </a:p>
        </p:txBody>
      </p:sp>
      <p:sp>
        <p:nvSpPr>
          <p:cNvPr id="6" name="矩形 7"/>
          <p:cNvSpPr/>
          <p:nvPr/>
        </p:nvSpPr>
        <p:spPr bwMode="auto">
          <a:xfrm>
            <a:off x="0" y="320146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7" name="矩形 8"/>
          <p:cNvSpPr/>
          <p:nvPr/>
        </p:nvSpPr>
        <p:spPr bwMode="auto">
          <a:xfrm>
            <a:off x="6867524" y="320040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8" name="KSO_ST1"/>
          <p:cNvSpPr>
            <a:spLocks noGrp="1"/>
          </p:cNvSpPr>
          <p:nvPr>
            <p:ph type="title" hasCustomPrompt="1"/>
          </p:nvPr>
        </p:nvSpPr>
        <p:spPr bwMode="auto">
          <a:xfrm>
            <a:off x="2019300" y="3052763"/>
            <a:ext cx="5105400" cy="604837"/>
          </a:xfrm>
        </p:spPr>
        <p:txBody>
          <a:bodyPr anchor="ctr" anchorCtr="0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CN"/>
              <a:t>此处添加您的标题</a:t>
            </a:r>
            <a:endParaRPr lang="en-US"/>
          </a:p>
        </p:txBody>
      </p:sp>
      <p:sp>
        <p:nvSpPr>
          <p:cNvPr id="9" name="任意多边形 9"/>
          <p:cNvSpPr/>
          <p:nvPr/>
        </p:nvSpPr>
        <p:spPr bwMode="auto">
          <a:xfrm>
            <a:off x="2019300" y="305382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 extrusionOk="0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10" name="任意多边形 10"/>
          <p:cNvSpPr/>
          <p:nvPr/>
        </p:nvSpPr>
        <p:spPr bwMode="auto">
          <a:xfrm flipH="1">
            <a:off x="6867524" y="305276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 extrusionOk="0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7293428" y="365125"/>
            <a:ext cx="1221922" cy="5811838"/>
          </a:xfrm>
        </p:spPr>
        <p:txBody>
          <a:bodyPr vert="eaVert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6501493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PhAnim="0" userDrawn="1">
  <p:cSld name="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/>
          </p:nvPr>
        </p:nvSpPr>
        <p:spPr bwMode="auto">
          <a:xfrm>
            <a:off x="628650" y="365125"/>
            <a:ext cx="7886700" cy="58118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sz="half" idx="1"/>
          </p:nvPr>
        </p:nvSpPr>
        <p:spPr bwMode="auto">
          <a:xfrm>
            <a:off x="1112400" y="19167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KSO_BC2"/>
          <p:cNvSpPr>
            <a:spLocks noGrp="1"/>
          </p:cNvSpPr>
          <p:nvPr>
            <p:ph sz="half" idx="2"/>
          </p:nvPr>
        </p:nvSpPr>
        <p:spPr bwMode="auto">
          <a:xfrm>
            <a:off x="1112400" y="38931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824576" y="232842"/>
            <a:ext cx="7886699" cy="717022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4576" y="113143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KSO_BC1"/>
          <p:cNvSpPr>
            <a:spLocks noGrp="1"/>
          </p:cNvSpPr>
          <p:nvPr>
            <p:ph sz="half" idx="2"/>
          </p:nvPr>
        </p:nvSpPr>
        <p:spPr bwMode="auto">
          <a:xfrm>
            <a:off x="824576" y="1955347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823884" y="113143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KSO_BC2"/>
          <p:cNvSpPr>
            <a:spLocks noGrp="1"/>
          </p:cNvSpPr>
          <p:nvPr>
            <p:ph sz="quarter" idx="4"/>
          </p:nvPr>
        </p:nvSpPr>
        <p:spPr bwMode="auto">
          <a:xfrm>
            <a:off x="4823884" y="1955347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 hasCustomPrompt="1"/>
          </p:nvPr>
        </p:nvSpPr>
        <p:spPr bwMode="auto">
          <a:xfrm>
            <a:off x="1778400" y="2322000"/>
            <a:ext cx="5659200" cy="1198800"/>
          </a:xfrm>
        </p:spPr>
        <p:txBody>
          <a:bodyPr anchor="t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en-US"/>
          </a:p>
        </p:txBody>
      </p:sp>
      <p:sp>
        <p:nvSpPr>
          <p:cNvPr id="5" name="圆角矩形 5"/>
          <p:cNvSpPr/>
          <p:nvPr/>
        </p:nvSpPr>
        <p:spPr bwMode="auto">
          <a:xfrm>
            <a:off x="2298700" y="3436044"/>
            <a:ext cx="4572000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0000" lnSpcReduction="20000"/>
          </a:bodyPr>
          <a:lstStyle/>
          <a:p>
            <a:pPr algn="ctr">
              <a:defRPr/>
            </a:pPr>
            <a:endParaRPr lang="en-US" sz="2000">
              <a:solidFill>
                <a:schemeClr val="accent2"/>
              </a:solidFill>
              <a:latin typeface="Arial" panose="020B0604020202020204"/>
              <a:ea typeface="黑体" panose="02010609060101010101" charset="-122"/>
              <a:cs typeface="Arial" panose="020B0604020202020204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KSO_BT1"/>
          <p:cNvSpPr>
            <a:spLocks noGrp="1"/>
          </p:cNvSpPr>
          <p:nvPr>
            <p:ph type="title"/>
          </p:nvPr>
        </p:nvSpPr>
        <p:spPr bwMode="auto">
          <a:xfrm>
            <a:off x="741600" y="262800"/>
            <a:ext cx="7668000" cy="802800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6" name="KSO_BC1"/>
          <p:cNvSpPr>
            <a:spLocks noGrp="1"/>
          </p:cNvSpPr>
          <p:nvPr>
            <p:ph type="pic" idx="1"/>
          </p:nvPr>
        </p:nvSpPr>
        <p:spPr bwMode="auto">
          <a:xfrm>
            <a:off x="2869200" y="1310400"/>
            <a:ext cx="3322800" cy="31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zh-CN"/>
              <a:t>单击图标添加图片</a:t>
            </a:r>
            <a:endParaRPr lang="en-US"/>
          </a:p>
        </p:txBody>
      </p:sp>
      <p:sp>
        <p:nvSpPr>
          <p:cNvPr id="7" name="KSO_BC2"/>
          <p:cNvSpPr>
            <a:spLocks noGrp="1"/>
          </p:cNvSpPr>
          <p:nvPr>
            <p:ph type="body" sz="half" idx="2"/>
          </p:nvPr>
        </p:nvSpPr>
        <p:spPr bwMode="auto">
          <a:xfrm>
            <a:off x="1368000" y="4759200"/>
            <a:ext cx="6645600" cy="1562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 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 orient="vert"/>
          </p:nvPr>
        </p:nvSpPr>
        <p:spPr bwMode="auto">
          <a:xfrm>
            <a:off x="7171261" y="561073"/>
            <a:ext cx="886883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type="body" orient="vert" idx="1"/>
          </p:nvPr>
        </p:nvSpPr>
        <p:spPr bwMode="auto">
          <a:xfrm>
            <a:off x="1128175" y="561073"/>
            <a:ext cx="5949952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11"/>
          <a:srcRect t="78491"/>
          <a:stretch>
            <a:fillRect/>
          </a:stretch>
        </p:blipFill>
        <p:spPr bwMode="auto">
          <a:xfrm>
            <a:off x="0" y="5382882"/>
            <a:ext cx="9144000" cy="1475117"/>
          </a:xfrm>
          <a:prstGeom prst="rect">
            <a:avLst/>
          </a:prstGeom>
        </p:spPr>
      </p:pic>
      <p:sp>
        <p:nvSpPr>
          <p:cNvPr id="5" name="KSO_BT1"/>
          <p:cNvSpPr>
            <a:spLocks noGrp="1"/>
          </p:cNvSpPr>
          <p:nvPr>
            <p:ph type="title"/>
          </p:nvPr>
        </p:nvSpPr>
        <p:spPr bwMode="auto">
          <a:xfrm>
            <a:off x="419098" y="162557"/>
            <a:ext cx="8292045" cy="699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6" name="KSO_BC1"/>
          <p:cNvSpPr>
            <a:spLocks noGrp="1"/>
          </p:cNvSpPr>
          <p:nvPr>
            <p:ph type="body" idx="1"/>
          </p:nvPr>
        </p:nvSpPr>
        <p:spPr bwMode="auto">
          <a:xfrm>
            <a:off x="419099" y="1026615"/>
            <a:ext cx="8292045" cy="435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KSO_FD"/>
          <p:cNvSpPr>
            <a:spLocks noGrp="1"/>
          </p:cNvSpPr>
          <p:nvPr>
            <p:ph type="dt" sz="half" idx="2"/>
          </p:nvPr>
        </p:nvSpPr>
        <p:spPr bwMode="auto">
          <a:xfrm>
            <a:off x="6286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5204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200" b="1" i="0">
          <a:solidFill>
            <a:schemeClr val="accent1"/>
          </a:solidFill>
          <a:latin typeface="Arial" panose="020B0604020202020204"/>
          <a:ea typeface="黑体" panose="02010609060101010101" charset="-122"/>
          <a:cs typeface="+mj-cs"/>
        </a:defRPr>
      </a:lvl1pPr>
    </p:titleStyle>
    <p:bodyStyle>
      <a:lvl1pPr marL="357505" indent="-357505" algn="just" defTabSz="914400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130000"/>
        <a:buFontTx/>
        <a:buChar char="*"/>
        <a:defRPr sz="2400">
          <a:solidFill>
            <a:schemeClr val="tx1">
              <a:lumMod val="50000"/>
            </a:schemeClr>
          </a:solidFill>
          <a:latin typeface="Arial" panose="020B0604020202020204"/>
          <a:ea typeface="黑体" panose="02010609060101010101" charset="-122"/>
          <a:cs typeface="+mn-cs"/>
        </a:defRPr>
      </a:lvl1pPr>
      <a:lvl2pPr marL="803275" indent="-285750" algn="just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/>
        <a:buChar char="•"/>
        <a:tabLst>
          <a:tab pos="715645" algn="l"/>
        </a:tabLst>
        <a:defRPr sz="2000">
          <a:solidFill>
            <a:schemeClr val="tx1">
              <a:lumMod val="50000"/>
            </a:schemeClr>
          </a:solidFill>
          <a:latin typeface="Arial" panose="020B0604020202020204"/>
          <a:ea typeface="黑体" panose="02010609060101010101" charset="-122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 panose="020B0604020202020204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 panose="020B0604020202020204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 panose="020B0604020202020204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 panose="020B0604020202020204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669143"/>
            <a:ext cx="7886700" cy="450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800">
        <a:lnSpc>
          <a:spcPct val="120000"/>
        </a:lnSpc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120000"/>
        </a:lnSpc>
        <a:spcBef>
          <a:spcPts val="75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/>
          <p:nvPr/>
        </p:nvSpPr>
        <p:spPr>
          <a:xfrm>
            <a:off x="1778635" y="2106930"/>
            <a:ext cx="5659120" cy="8045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7200" b="0" i="0">
                <a:solidFill>
                  <a:schemeClr val="accent1"/>
                </a:solidFill>
                <a:latin typeface="Arial" panose="020B0604020202020204"/>
                <a:ea typeface="黑体" panose="02010609060101010101" charset="-122"/>
                <a:cs typeface="+mj-cs"/>
              </a:defRPr>
            </a:lvl1pPr>
          </a:lstStyle>
          <a:p>
            <a:pPr>
              <a:defRPr/>
            </a:pPr>
            <a:r>
              <a:rPr lang="zh-CN">
                <a:latin typeface="+mj-lt"/>
                <a:ea typeface="+mj-ea"/>
              </a:rPr>
              <a:t>大别山道地药材种植</a:t>
            </a:r>
            <a:endParaRPr lang="zh-CN">
              <a:latin typeface="+mj-lt"/>
              <a:ea typeface="+mj-ea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3429634" y="3402964"/>
            <a:ext cx="2011744" cy="44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大别山金钱石菖蒲</a:t>
            </a:r>
            <a:endParaRPr lang="zh-CN">
              <a:solidFill>
                <a:schemeClr val="tx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61315" y="3402965"/>
            <a:ext cx="152146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07250" y="22225"/>
            <a:ext cx="1842135" cy="22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99"/>
          <p:cNvSpPr/>
          <p:nvPr/>
        </p:nvSpPr>
        <p:spPr>
          <a:xfrm>
            <a:off x="2032000" y="396716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828800">
              <a:defRPr/>
            </a:pPr>
            <a:endParaRPr lang="zh-CN" sz="1600" b="0"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sz="1600" b="0">
                <a:latin typeface="Calibri" panose="020F0502020204030204"/>
                <a:ea typeface="宋体" panose="02010600030101010101" pitchFamily="2" charset="-122"/>
              </a:rPr>
              <a:t>       </a:t>
            </a:r>
            <a:r>
              <a:rPr lang="zh-CN" b="1"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4178" y="106941"/>
            <a:ext cx="4804653" cy="2374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pPr marL="0" marR="0" lv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b="1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石菖蒲的功效</a:t>
            </a:r>
            <a:r>
              <a:rPr lang="zh-CN" sz="1400" b="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：具有湿开胃、开窍豁痰、醒神益智、镇咳平喘、抗菌消炎的功效，可用于痰迷心窍、失眠健忘、耳鸣耳聋、胸闷胀痛、咳嗽气喘、胃口不佳、老年痴呆、皮肤病等。</a:t>
            </a:r>
            <a:endParaRPr lang="en-US" sz="1400" b="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9810" y="161744"/>
            <a:ext cx="3917829" cy="2534009"/>
          </a:xfrm>
          <a:prstGeom prst="rect">
            <a:avLst/>
          </a:prstGeom>
          <a:solidFill>
            <a:schemeClr val="bg1"/>
          </a:solidFill>
          <a:ln w="6349" cap="flat" cmpd="sng" algn="ctr">
            <a:solidFill>
              <a:srgbClr val="3A5F8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t>米</a:t>
            </a:r>
          </a:p>
        </p:txBody>
      </p:sp>
      <p:sp>
        <p:nvSpPr>
          <p:cNvPr id="6" name="矩形 5"/>
          <p:cNvSpPr/>
          <p:nvPr/>
        </p:nvSpPr>
        <p:spPr>
          <a:xfrm rot="10799989" flipH="1" flipV="1">
            <a:off x="5228836" y="512193"/>
            <a:ext cx="377403" cy="203978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b="1"/>
              <a:t>石菖蒲简介</a:t>
            </a:r>
            <a:endParaRPr b="1"/>
          </a:p>
        </p:txBody>
      </p:sp>
      <p:sp>
        <p:nvSpPr>
          <p:cNvPr id="7" name="矩形 6"/>
          <p:cNvSpPr/>
          <p:nvPr/>
        </p:nvSpPr>
        <p:spPr>
          <a:xfrm>
            <a:off x="6398844" y="1293962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</a:p>
        </p:txBody>
      </p:sp>
      <p:sp>
        <p:nvSpPr>
          <p:cNvPr id="8" name="矩形 7"/>
          <p:cNvSpPr/>
          <p:nvPr/>
        </p:nvSpPr>
        <p:spPr>
          <a:xfrm>
            <a:off x="5772169" y="398161"/>
            <a:ext cx="3082146" cy="195612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400" b="0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属天南星科、</a:t>
            </a:r>
            <a:r>
              <a:rPr sz="1400" b="0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属于禾草状多年生草本植物，其根茎具气味。叶全缘，排成二列，肉穗花序（佛焰花序），花梗绿色，佛焰苞叶状。根茎常作用。生长于海拔20米至2600米的地区，多生在山涧水石空隙中或山沟流水砾石间 （有时为挺水生长）。花果期2-6月。适合南北各地生长。</a:t>
            </a:r>
            <a:endParaRPr sz="1400" b="0" i="0" u="none">
              <a:solidFill>
                <a:srgbClr val="333333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>
              <a:defRPr/>
            </a:p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223408" y="2695752"/>
            <a:ext cx="8898148" cy="40671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"/>
          <p:cNvPicPr/>
          <p:nvPr/>
        </p:nvPicPr>
        <p:blipFill>
          <a:blip r:embed="rId1"/>
          <a:stretch>
            <a:fillRect/>
          </a:stretch>
        </p:blipFill>
        <p:spPr>
          <a:xfrm>
            <a:off x="634" y="3237229"/>
            <a:ext cx="4322477" cy="3648709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635" y="2910428"/>
            <a:ext cx="468052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latin typeface="Arial" panose="020B0604020202020204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defRPr/>
            </a:pPr>
            <a:endParaRPr lang="en-US" sz="1200"/>
          </a:p>
          <a:p>
            <a:pPr>
              <a:defRPr/>
            </a:pPr>
            <a:endParaRPr lang="zh-CN" sz="12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sz="120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zh-CN" sz="1800" b="0" i="0" u="none" strike="noStrike" cap="none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683258" y="37463"/>
            <a:ext cx="7784262" cy="214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                                              </a:t>
            </a:r>
            <a:endParaRPr lang="en-US" sz="1400" b="1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                                     </a:t>
            </a:r>
            <a:r>
              <a:rPr lang="zh-CN" sz="14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关于石菖蒲</a:t>
            </a:r>
            <a:endParaRPr lang="zh-CN" sz="1400" b="1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/>
            </a:endParaRPr>
          </a:p>
          <a:p>
            <a:pPr>
              <a:defRPr/>
            </a:pPr>
            <a:endParaRPr lang="zh-CN" sz="1200" b="1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defRPr/>
            </a:pPr>
            <a:r>
              <a:rPr lang="zh-CN" sz="1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本公司的</a:t>
            </a:r>
            <a:r>
              <a:rPr lang="zh-CN" sz="12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大别山金钱石菖蒲</a:t>
            </a:r>
            <a:r>
              <a:rPr lang="zh-CN" sz="1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拥有种植基地</a:t>
            </a:r>
            <a:r>
              <a:rPr lang="zh-CN" sz="1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200</a:t>
            </a:r>
            <a:r>
              <a:rPr lang="zh-CN" sz="1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多亩。享有种植、深加工等多项专利证书。</a:t>
            </a:r>
            <a:r>
              <a:rPr lang="zh-CN" sz="12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生长速度快，药用价值高，抗病能力强，生长周期短，产量高。</a:t>
            </a:r>
            <a:endParaRPr lang="en-US" sz="12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defRPr/>
            </a:pPr>
            <a:endParaRPr lang="zh-CN" sz="12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defRPr/>
            </a:pPr>
            <a:r>
              <a:rPr lang="zh-CN" sz="12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生存</a:t>
            </a:r>
            <a:r>
              <a:rPr lang="zh-CN" sz="12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和生长环境：</a:t>
            </a:r>
            <a:endParaRPr lang="zh-CN" sz="12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sz="1050"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100"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生于水边、沼泽湿地或阴凉地区，也常有栽培。 最适宜生长的温度20-25℃，10℃以下停止生长。冬季以地下茎潜入泥中越冬。喜冷凉湿润气候，阴湿环境，耐寒，忌干旱。</a:t>
            </a:r>
            <a:r>
              <a:rPr sz="1100"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石菖蒲常绿而具光泽，性强健，能适应湿润，特别是较阴的条件，宜在较密的林下作地被植物。</a:t>
            </a:r>
            <a:endParaRPr lang="en-US" sz="12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400" b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  <a:cs typeface="Calibri" panose="020F0502020204030204"/>
              </a:rPr>
              <a:t>公司免费提供技术，</a:t>
            </a:r>
            <a:r>
              <a:rPr lang="zh-CN" sz="1400" b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 有专业的技术老师教您，全程跟踪服直到采收为止</a:t>
            </a:r>
            <a:r>
              <a:rPr lang="zh-CN" sz="1400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。</a:t>
            </a:r>
            <a:endParaRPr lang="zh-CN" sz="1400">
              <a:solidFill>
                <a:srgbClr val="FF0000"/>
              </a:solidFill>
              <a:latin typeface="DFKai-SB" panose="03000509000000000000" charset="-120"/>
              <a:ea typeface="DFKai-SB" panose="03000509000000000000" charset="-12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332098" y="3234905"/>
            <a:ext cx="4474952" cy="36230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85005" y="443652"/>
            <a:ext cx="4572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b="1">
                <a:latin typeface="DFKai-SB" panose="03000509000000000000" charset="-120"/>
                <a:ea typeface="DFKai-SB" panose="03000509000000000000" charset="-120"/>
              </a:rPr>
              <a:t>合作流程：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有意向可来公司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实地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考察学习</a:t>
            </a:r>
            <a:r>
              <a:rPr lang="zh-CN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签订合同</a:t>
            </a:r>
            <a:r>
              <a:rPr lang="zh-CN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提供种苗</a:t>
            </a:r>
            <a:r>
              <a:rPr lang="zh-CN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收取种苗费用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回家种植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>
                <a:latin typeface="DFKai-SB" panose="03000509000000000000" charset="-120"/>
                <a:ea typeface="DFKai-SB" panose="03000509000000000000" charset="-120"/>
              </a:rPr>
              <a:t>市场价回收产品。</a:t>
            </a:r>
            <a:endParaRPr lang="zh-CN">
              <a:latin typeface="DFKai-SB" panose="03000509000000000000" charset="-120"/>
              <a:ea typeface="DFKai-SB" panose="03000509000000000000" charset="-12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755003" y="2353793"/>
            <a:ext cx="4037019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种苗费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lang="en-US" alt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4000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元／亩 左右</a:t>
            </a:r>
            <a:endParaRPr lang="zh-CN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667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平方，除去排水通道，实种面积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450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平方，需</a:t>
            </a:r>
            <a:r>
              <a:rPr lang="en-US" alt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5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000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株驯化苗左右。</a:t>
            </a:r>
            <a:endParaRPr lang="zh-CN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回收价格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：回收干货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70-80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元左右</a:t>
            </a:r>
            <a:r>
              <a:rPr lang="zh-CN" sz="1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每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公斤。</a:t>
            </a:r>
            <a:endParaRPr lang="zh-CN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收益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：石菖蒲的三年产量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700-800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公斤（干品）左右。</a:t>
            </a:r>
            <a:endParaRPr lang="zh-CN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一亩地总收入：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70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×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700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=4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9</a:t>
            </a:r>
            <a:r>
              <a:rPr lang="en-US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000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元。</a:t>
            </a:r>
            <a:endParaRPr lang="en-US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周期：</a:t>
            </a:r>
            <a:r>
              <a:rPr lang="zh-CN" sz="1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三年</a:t>
            </a:r>
            <a:endParaRPr lang="en-US" sz="140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技术</a:t>
            </a:r>
            <a:r>
              <a:rPr lang="zh-CN" sz="14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 有专业的技术老师教您，小面积需过来公司基地学习，全程跟踪服务 直到采收为止。</a:t>
            </a:r>
            <a:endParaRPr lang="zh-CN" sz="14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14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如何回收</a:t>
            </a:r>
            <a:r>
              <a:rPr lang="zh-CN" sz="1400" i="0" u="none" strike="noStrike" cap="none">
                <a:ln>
                  <a:noFill/>
                </a:ln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：到了采摘期公司会有技术员上门监督采摘，符合要求确定是我们公司的品种现金支付收购。</a:t>
            </a:r>
            <a:endParaRPr lang="en-US" sz="1400" i="0" u="none" strike="noStrike" cap="none">
              <a:ln>
                <a:noFill/>
              </a:ln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6" name="图片 1" descr="4"/>
          <p:cNvPicPr/>
          <p:nvPr/>
        </p:nvPicPr>
        <p:blipFill>
          <a:blip r:embed="rId1"/>
          <a:stretch>
            <a:fillRect/>
          </a:stretch>
        </p:blipFill>
        <p:spPr>
          <a:xfrm>
            <a:off x="285114" y="530164"/>
            <a:ext cx="4286884" cy="54985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5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grpSp>
        <p:nvGrpSpPr>
          <p:cNvPr id="6" name="组合 38"/>
          <p:cNvGrpSpPr/>
          <p:nvPr/>
        </p:nvGrpSpPr>
        <p:grpSpPr>
          <a:xfrm>
            <a:off x="582297" y="2789555"/>
            <a:ext cx="736600" cy="736600"/>
            <a:chOff x="1698" y="3659"/>
            <a:chExt cx="1160" cy="1160"/>
          </a:xfrm>
        </p:grpSpPr>
        <p:sp>
          <p:nvSpPr>
            <p:cNvPr id="7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41"/>
          <p:cNvGrpSpPr/>
          <p:nvPr/>
        </p:nvGrpSpPr>
        <p:grpSpPr>
          <a:xfrm>
            <a:off x="582297" y="1615440"/>
            <a:ext cx="736600" cy="736600"/>
            <a:chOff x="1733" y="2211"/>
            <a:chExt cx="1160" cy="1160"/>
          </a:xfrm>
        </p:grpSpPr>
        <p:sp>
          <p:nvSpPr>
            <p:cNvPr id="10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组合 44"/>
          <p:cNvGrpSpPr/>
          <p:nvPr/>
        </p:nvGrpSpPr>
        <p:grpSpPr>
          <a:xfrm>
            <a:off x="582297" y="3898265"/>
            <a:ext cx="736600" cy="736600"/>
            <a:chOff x="1648" y="5039"/>
            <a:chExt cx="1160" cy="1160"/>
          </a:xfrm>
        </p:grpSpPr>
        <p:sp>
          <p:nvSpPr>
            <p:cNvPr id="13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文本框 141"/>
          <p:cNvSpPr/>
          <p:nvPr/>
        </p:nvSpPr>
        <p:spPr>
          <a:xfrm>
            <a:off x="1372870" y="1663700"/>
            <a:ext cx="283527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用途广市场大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生活水平提高，无病防病意识普及，有着广泛的认同与市场需求</a:t>
            </a:r>
            <a:r>
              <a:rPr lang="zh-CN" sz="140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。</a:t>
            </a:r>
            <a:endParaRPr lang="zh-CN" sz="1400" b="1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41"/>
          <p:cNvSpPr/>
          <p:nvPr/>
        </p:nvSpPr>
        <p:spPr>
          <a:xfrm>
            <a:off x="1372870" y="2857500"/>
            <a:ext cx="28359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投资小回报久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只需一次性栽培，此后每年自行育种栽培，利润相当可观。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41"/>
          <p:cNvSpPr/>
          <p:nvPr/>
        </p:nvSpPr>
        <p:spPr>
          <a:xfrm>
            <a:off x="1372870" y="3898265"/>
            <a:ext cx="273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无门槛无经验</a:t>
            </a:r>
            <a:endParaRPr lang="zh-CN" sz="1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种植简单，不受场地局限，成活率高，上门指导，传授种植技术。</a:t>
            </a:r>
            <a:endParaRPr lang="zh-CN" sz="1400" b="1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18" name="文本框 3"/>
          <p:cNvSpPr/>
          <p:nvPr/>
        </p:nvSpPr>
        <p:spPr>
          <a:xfrm>
            <a:off x="6296024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sz="15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6" descr="微信图片_20190827151903"/>
          <p:cNvPicPr/>
          <p:nvPr/>
        </p:nvPicPr>
        <p:blipFill>
          <a:blip r:embed="rId1"/>
          <a:stretch>
            <a:fillRect/>
          </a:stretch>
        </p:blipFill>
        <p:spPr>
          <a:xfrm>
            <a:off x="4208145" y="42545"/>
            <a:ext cx="4921885" cy="4592955"/>
          </a:xfrm>
          <a:prstGeom prst="rect">
            <a:avLst/>
          </a:prstGeom>
        </p:spPr>
      </p:pic>
      <p:sp>
        <p:nvSpPr>
          <p:cNvPr id="20" name="文本框 9"/>
          <p:cNvSpPr/>
          <p:nvPr/>
        </p:nvSpPr>
        <p:spPr>
          <a:xfrm>
            <a:off x="3766820" y="4919980"/>
            <a:ext cx="521208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安徽省六味圣草中药材有限公司湖南分公司</a:t>
            </a:r>
            <a:endParaRPr 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业务经理：马经理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19330176999</a:t>
            </a:r>
            <a:endParaRPr 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    址：湖南永州市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冷水滩区/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零陵区</a:t>
            </a:r>
            <a:endParaRPr 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1" name="图片 20"/>
          <p:cNvPicPr/>
          <p:nvPr/>
        </p:nvPicPr>
        <p:blipFill>
          <a:blip r:embed="rId2"/>
          <a:stretch>
            <a:fillRect/>
          </a:stretch>
        </p:blipFill>
        <p:spPr>
          <a:xfrm rot="16199969">
            <a:off x="1766364" y="4724581"/>
            <a:ext cx="1846613" cy="192693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MjUxMWFiNjAyYjliMTYyNmNlNjVlNWU3MDM5N2Q1OWMifQ=="/>
</p:tagLst>
</file>

<file path=ppt/theme/theme1.xml><?xml version="1.0" encoding="utf-8"?>
<a:theme xmlns:a="http://schemas.openxmlformats.org/drawingml/2006/main" name="A000120140530A99PPBG">
  <a:themeElements>
    <a:clrScheme name="自定义 134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自定义 3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 主题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noFill/>
        </a:ln>
        <a:prstGeom prst="rect">
          <a:avLst/>
        </a:prstGeom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prstGeom prst="rect">
          <a:avLst/>
        </a:prstGeom>
      </a:spPr>
      <a:bodyPr/>
      <a:lstStyle/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tag20163066_docer798253.唯美清新毕业论文答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WPS 演示</Application>
  <PresentationFormat>全屏显示(4:3)</PresentationFormat>
  <Paragraphs>60</Paragraphs>
  <Slides>5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Arial</vt:lpstr>
      <vt:lpstr>黑体</vt:lpstr>
      <vt:lpstr>微软雅黑</vt:lpstr>
      <vt:lpstr>Calibri</vt:lpstr>
      <vt:lpstr>楷体</vt:lpstr>
      <vt:lpstr>新宋体</vt:lpstr>
      <vt:lpstr>DFKai-SB</vt:lpstr>
      <vt:lpstr>Arial Unicode MS</vt:lpstr>
      <vt:lpstr>A000120140530A99PPBG</vt:lpstr>
      <vt:lpstr>Office 主题</vt:lpstr>
      <vt:lpstr>basetag20163066_docer798253.唯美清新毕业论文答辩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97</cp:revision>
  <dcterms:created xsi:type="dcterms:W3CDTF">2018-07-27T05:43:00Z</dcterms:created>
  <dcterms:modified xsi:type="dcterms:W3CDTF">2025-09-04T01:17:07Z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7A21074137AA47449931DF760DEA6FFD_13</vt:lpwstr>
  </property>
</Properties>
</file>